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6" r:id="rId2"/>
    <p:sldId id="309" r:id="rId3"/>
    <p:sldId id="279" r:id="rId4"/>
    <p:sldId id="294" r:id="rId5"/>
    <p:sldId id="295" r:id="rId6"/>
    <p:sldId id="296" r:id="rId7"/>
    <p:sldId id="297" r:id="rId8"/>
    <p:sldId id="298" r:id="rId9"/>
    <p:sldId id="290" r:id="rId10"/>
    <p:sldId id="293" r:id="rId11"/>
    <p:sldId id="299" r:id="rId12"/>
    <p:sldId id="281" r:id="rId13"/>
    <p:sldId id="302" r:id="rId14"/>
    <p:sldId id="303" r:id="rId15"/>
    <p:sldId id="304" r:id="rId16"/>
    <p:sldId id="305" r:id="rId17"/>
    <p:sldId id="306" r:id="rId18"/>
    <p:sldId id="307" r:id="rId19"/>
    <p:sldId id="308" r:id="rId20"/>
  </p:sldIdLst>
  <p:sldSz cx="12192000" cy="6858000"/>
  <p:notesSz cx="6858000" cy="9144000"/>
  <p:embeddedFontLst>
    <p:embeddedFont>
      <p:font typeface="KoPub돋움체 Bold" panose="020B0600000101010101" charset="-127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981" userDrawn="1">
          <p15:clr>
            <a:srgbClr val="A4A3A4"/>
          </p15:clr>
        </p15:guide>
        <p15:guide id="5" pos="7469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211" userDrawn="1">
          <p15:clr>
            <a:srgbClr val="A4A3A4"/>
          </p15:clr>
        </p15:guide>
        <p15:guide id="8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63" d="100"/>
          <a:sy n="163" d="100"/>
        </p:scale>
        <p:origin x="222" y="132"/>
      </p:cViewPr>
      <p:guideLst>
        <p:guide orient="horz" pos="981"/>
        <p:guide pos="7469"/>
        <p:guide pos="3840"/>
        <p:guide pos="211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26" d="100"/>
          <a:sy n="126" d="100"/>
        </p:scale>
        <p:origin x="4912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BB3AB2-3B04-4B75-8A3E-1BD72684617D}" type="datetimeFigureOut">
              <a:rPr lang="ko-KR" altLang="en-US" smtClean="0"/>
              <a:t>12-18(Wed)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E1245-501C-4EB5-87F4-4AED7BB723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606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754269"/>
          </a:xfrm>
        </p:spPr>
        <p:txBody>
          <a:bodyPr anchor="ctr">
            <a:normAutofit/>
          </a:bodyPr>
          <a:lstStyle>
            <a:lvl1pPr algn="ctr">
              <a:defRPr sz="4800">
                <a:latin typeface="KoPub돋움체 Bold" panose="00000800000000000000" pitchFamily="2" charset="-127"/>
                <a:ea typeface="KoPub돋움체 Bold" panose="00000800000000000000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215551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latin typeface="KoPub돋움체 Bold" panose="00000800000000000000" pitchFamily="2" charset="-127"/>
                <a:ea typeface="KoPub돋움체 Bold" panose="00000800000000000000" pitchFamily="2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6B46D87-7DD4-4E2D-A1F9-0026DF568E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672" y="5793826"/>
            <a:ext cx="2962656" cy="85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04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54DFC73-C13F-4EFB-BEF5-4FFD0A24E2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8519" y="6318006"/>
            <a:ext cx="1733481" cy="502924"/>
          </a:xfrm>
          <a:prstGeom prst="rect">
            <a:avLst/>
          </a:prstGeom>
        </p:spPr>
      </p:pic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7A34FD68-F78A-4DE2-AB00-F14BE9935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7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KoPub돋움체 Bold" panose="00000800000000000000" pitchFamily="2" charset="-127"/>
                <a:ea typeface="KoPub돋움체 Bold" panose="00000800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텍스트 개체 틀 2">
            <a:extLst>
              <a:ext uri="{FF2B5EF4-FFF2-40B4-BE49-F238E27FC236}">
                <a16:creationId xmlns:a16="http://schemas.microsoft.com/office/drawing/2014/main" id="{5D31DF37-AEEE-47BD-AE6F-FFE11CFEE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2793"/>
            <a:ext cx="10515600" cy="5037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KoPub돋움체 Bold" panose="00000800000000000000" pitchFamily="2" charset="-127"/>
                <a:ea typeface="KoPub돋움체 Bold" panose="00000800000000000000" pitchFamily="2" charset="-127"/>
              </a:defRPr>
            </a:lvl1pPr>
            <a:lvl2pPr>
              <a:defRPr>
                <a:latin typeface="KoPub돋움체 Bold" panose="00000800000000000000" pitchFamily="2" charset="-127"/>
                <a:ea typeface="KoPub돋움체 Bold" panose="00000800000000000000" pitchFamily="2" charset="-127"/>
              </a:defRPr>
            </a:lvl2pPr>
            <a:lvl3pPr>
              <a:defRPr>
                <a:latin typeface="KoPub돋움체 Bold" panose="00000800000000000000" pitchFamily="2" charset="-127"/>
                <a:ea typeface="KoPub돋움체 Bold" panose="00000800000000000000" pitchFamily="2" charset="-127"/>
              </a:defRPr>
            </a:lvl3pPr>
            <a:lvl4pPr>
              <a:defRPr>
                <a:latin typeface="KoPub돋움체 Bold" panose="00000800000000000000" pitchFamily="2" charset="-127"/>
                <a:ea typeface="KoPub돋움체 Bold" panose="00000800000000000000" pitchFamily="2" charset="-127"/>
              </a:defRPr>
            </a:lvl4pPr>
          </a:lstStyle>
          <a:p>
            <a:pPr lvl="0"/>
            <a:r>
              <a:rPr lang="ko-KR" altLang="en-US" dirty="0"/>
              <a:t>마스터 텍스트 스타일 편집</a:t>
            </a:r>
            <a:endParaRPr lang="en-US" altLang="ko-KR" dirty="0"/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</p:txBody>
      </p:sp>
    </p:spTree>
    <p:extLst>
      <p:ext uri="{BB962C8B-B14F-4D97-AF65-F5344CB8AC3E}">
        <p14:creationId xmlns:p14="http://schemas.microsoft.com/office/powerpoint/2010/main" val="3257598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7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562793"/>
            <a:ext cx="10515600" cy="5037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  <a:endParaRPr lang="en-US" altLang="ko-KR"/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</p:txBody>
      </p:sp>
    </p:spTree>
    <p:extLst>
      <p:ext uri="{BB962C8B-B14F-4D97-AF65-F5344CB8AC3E}">
        <p14:creationId xmlns:p14="http://schemas.microsoft.com/office/powerpoint/2010/main" val="538533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KoPub돋움체 Bold" panose="00000800000000000000" pitchFamily="2" charset="-127"/>
          <a:ea typeface="KoPub돋움체 Bold" panose="00000800000000000000" pitchFamily="2" charset="-127"/>
          <a:cs typeface="+mj-cs"/>
        </a:defRPr>
      </a:lvl1pPr>
    </p:titleStyle>
    <p:bodyStyle>
      <a:lvl1pPr marL="360000" indent="-360000" algn="l" defTabSz="914400" rtl="0" eaLnBrk="1" latinLnBrk="1" hangingPunct="1">
        <a:lnSpc>
          <a:spcPts val="3000"/>
        </a:lnSpc>
        <a:spcBef>
          <a:spcPts val="1500"/>
        </a:spcBef>
        <a:buFont typeface="Wingdings" panose="05000000000000000000" pitchFamily="2" charset="2"/>
        <a:buChar char="l"/>
        <a:defRPr sz="2400" b="1" kern="1200">
          <a:solidFill>
            <a:srgbClr val="002060"/>
          </a:solidFill>
          <a:latin typeface="KoPub돋움체 Bold" panose="00000800000000000000" pitchFamily="2" charset="-127"/>
          <a:ea typeface="KoPub돋움체 Bold" panose="00000800000000000000" pitchFamily="2" charset="-127"/>
          <a:cs typeface="+mn-cs"/>
        </a:defRPr>
      </a:lvl1pPr>
      <a:lvl2pPr marL="648000" indent="-228600" algn="l" defTabSz="914400" rtl="0" eaLnBrk="1" latinLnBrk="1" hangingPunct="1">
        <a:lnSpc>
          <a:spcPts val="25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KoPub돋움체 Bold" panose="00000800000000000000" pitchFamily="2" charset="-127"/>
          <a:ea typeface="KoPub돋움체 Bold" panose="00000800000000000000" pitchFamily="2" charset="-127"/>
          <a:cs typeface="+mn-cs"/>
        </a:defRPr>
      </a:lvl2pPr>
      <a:lvl3pPr marL="936000" indent="-228600" algn="l" defTabSz="914400" rtl="0" eaLnBrk="1" latinLnBrk="1" hangingPunct="1">
        <a:lnSpc>
          <a:spcPts val="225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KoPub돋움체 Bold" panose="00000800000000000000" pitchFamily="2" charset="-127"/>
          <a:ea typeface="KoPub돋움체 Bold" panose="00000800000000000000" pitchFamily="2" charset="-127"/>
          <a:cs typeface="+mn-cs"/>
        </a:defRPr>
      </a:lvl3pPr>
      <a:lvl4pPr marL="1224000" indent="-228600" algn="l" defTabSz="914400" rtl="0" eaLnBrk="1" latinLnBrk="1" hangingPunct="1">
        <a:lnSpc>
          <a:spcPts val="2000"/>
        </a:lnSpc>
        <a:spcBef>
          <a:spcPts val="800"/>
        </a:spcBef>
        <a:buFont typeface="맑은 고딕" panose="020B0503020000020004" pitchFamily="50" charset="-127"/>
        <a:buChar char="-"/>
        <a:defRPr sz="1600" kern="1200">
          <a:solidFill>
            <a:schemeClr val="tx1"/>
          </a:solidFill>
          <a:latin typeface="KoPub돋움체 Bold" panose="00000800000000000000" pitchFamily="2" charset="-127"/>
          <a:ea typeface="KoPub돋움체 Bold" panose="00000800000000000000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01615" y="1107762"/>
            <a:ext cx="10788770" cy="167182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초보자도 롤 </a:t>
            </a:r>
            <a:r>
              <a:rPr lang="ko-KR" altLang="en-US" dirty="0" err="1"/>
              <a:t>할수</a:t>
            </a:r>
            <a:r>
              <a:rPr lang="ko-KR" altLang="en-US" dirty="0"/>
              <a:t> 있다</a:t>
            </a:r>
            <a:br>
              <a:rPr lang="en-US" altLang="ko-KR" dirty="0"/>
            </a:br>
            <a:r>
              <a:rPr lang="ko-KR" altLang="en-US" sz="2800" dirty="0"/>
              <a:t>간단하게 활용가능한 롤 </a:t>
            </a:r>
            <a:r>
              <a:rPr lang="en-US" altLang="ko-KR" sz="2800" dirty="0"/>
              <a:t>GPT</a:t>
            </a:r>
            <a:endParaRPr lang="ko-KR" altLang="en-US" sz="2800" b="1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964060"/>
            <a:ext cx="9144000" cy="1688500"/>
          </a:xfrm>
        </p:spPr>
        <p:txBody>
          <a:bodyPr>
            <a:noAutofit/>
          </a:bodyPr>
          <a:lstStyle/>
          <a:p>
            <a:r>
              <a:rPr lang="ko-KR" altLang="en-US" dirty="0"/>
              <a:t>정보미디어학부 </a:t>
            </a:r>
            <a:r>
              <a:rPr lang="en-US" altLang="ko-KR" dirty="0"/>
              <a:t>AI</a:t>
            </a:r>
            <a:r>
              <a:rPr lang="ko-KR" altLang="en-US" dirty="0"/>
              <a:t>소프트웨어과 </a:t>
            </a:r>
            <a:endParaRPr lang="en-US" altLang="ko-KR" dirty="0"/>
          </a:p>
          <a:p>
            <a:r>
              <a:rPr lang="en-US" altLang="ko-KR"/>
              <a:t>5</a:t>
            </a:r>
            <a:r>
              <a:rPr lang="ko-KR" altLang="en-US"/>
              <a:t>조 </a:t>
            </a:r>
            <a:r>
              <a:rPr lang="en-US" altLang="ko-KR" dirty="0"/>
              <a:t>:</a:t>
            </a:r>
            <a:r>
              <a:rPr lang="ko-KR" altLang="en-US" dirty="0"/>
              <a:t>방현석</a:t>
            </a:r>
            <a:r>
              <a:rPr lang="en-US" altLang="ko-KR" dirty="0"/>
              <a:t>, </a:t>
            </a:r>
            <a:r>
              <a:rPr lang="ko-KR" altLang="en-US" dirty="0" err="1"/>
              <a:t>이다올</a:t>
            </a:r>
            <a:r>
              <a:rPr lang="en-US" altLang="ko-KR" dirty="0"/>
              <a:t>, </a:t>
            </a:r>
            <a:r>
              <a:rPr lang="ko-KR" altLang="en-US" dirty="0"/>
              <a:t>정우진</a:t>
            </a:r>
            <a:r>
              <a:rPr lang="en-US" altLang="ko-KR" dirty="0"/>
              <a:t>, </a:t>
            </a:r>
            <a:r>
              <a:rPr lang="ko-KR" altLang="en-US" dirty="0"/>
              <a:t>유진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42598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CE70E29-4292-4E43-877D-EDE66A803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스크랩 과정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19100" y="1512459"/>
            <a:ext cx="11353800" cy="5037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/>
              <a:t>챔피언에 관련된 세부 내용은 나무 위키</a:t>
            </a:r>
            <a:r>
              <a:rPr lang="en-US" altLang="ko-KR" sz="2000" dirty="0"/>
              <a:t>, </a:t>
            </a:r>
            <a:r>
              <a:rPr lang="ko-KR" altLang="en-US" sz="2000" dirty="0"/>
              <a:t>롤 위키피디아의 내용을 스크랩해서 사용하였고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챔피언 목록 전부 입력하여 </a:t>
            </a:r>
            <a:r>
              <a:rPr lang="en-US" altLang="ko-KR" sz="2000" dirty="0"/>
              <a:t>160</a:t>
            </a:r>
            <a:r>
              <a:rPr lang="ko-KR" altLang="en-US" sz="2000" dirty="0"/>
              <a:t>개 정도의 데이터를 스크랩하여 사용했습니다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ko-KR" altLang="en-US" sz="2000" dirty="0"/>
              <a:t>해당 내용에는 캐릭터의 장점</a:t>
            </a:r>
            <a:r>
              <a:rPr lang="en-US" altLang="ko-KR" sz="2000" dirty="0"/>
              <a:t>,</a:t>
            </a:r>
            <a:r>
              <a:rPr lang="ko-KR" altLang="en-US" sz="2000" dirty="0"/>
              <a:t>단점 및 추천 조합</a:t>
            </a:r>
            <a:r>
              <a:rPr lang="en-US" altLang="ko-KR" sz="2000" dirty="0"/>
              <a:t>, </a:t>
            </a:r>
            <a:r>
              <a:rPr lang="ko-KR" altLang="en-US" sz="2000" dirty="0"/>
              <a:t>아이템 등 챔피언에 전반적인 정보가 다 포함 되어있습니다</a:t>
            </a:r>
            <a:r>
              <a:rPr lang="en-US" altLang="ko-KR" sz="2000" dirty="0"/>
              <a:t>.</a:t>
            </a:r>
          </a:p>
        </p:txBody>
      </p:sp>
      <p:sp>
        <p:nvSpPr>
          <p:cNvPr id="5" name="내용 개체 틀 1"/>
          <p:cNvSpPr txBox="1">
            <a:spLocks/>
          </p:cNvSpPr>
          <p:nvPr/>
        </p:nvSpPr>
        <p:spPr>
          <a:xfrm>
            <a:off x="3692833" y="1410392"/>
            <a:ext cx="8040914" cy="54476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60000" indent="-360000" algn="l" defTabSz="914400" rtl="0" eaLnBrk="1" latinLnBrk="1" hangingPunct="1">
              <a:lnSpc>
                <a:spcPts val="3000"/>
              </a:lnSpc>
              <a:spcBef>
                <a:spcPts val="1500"/>
              </a:spcBef>
              <a:buFont typeface="Wingdings" panose="05000000000000000000" pitchFamily="2" charset="2"/>
              <a:buChar char="l"/>
              <a:defRPr sz="2400" b="1" kern="1200">
                <a:solidFill>
                  <a:srgbClr val="00206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1pPr>
            <a:lvl2pPr marL="648000" indent="-228600" algn="l" defTabSz="914400" rtl="0" eaLnBrk="1" latinLnBrk="1" hangingPunct="1">
              <a:lnSpc>
                <a:spcPts val="25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2pPr>
            <a:lvl3pPr marL="936000" indent="-228600" algn="l" defTabSz="914400" rtl="0" eaLnBrk="1" latinLnBrk="1" hangingPunct="1">
              <a:lnSpc>
                <a:spcPts val="225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3pPr>
            <a:lvl4pPr marL="1224000" indent="-228600" algn="l" defTabSz="914400" rtl="0" eaLnBrk="1" latinLnBrk="1" hangingPunct="1">
              <a:lnSpc>
                <a:spcPts val="2000"/>
              </a:lnSpc>
              <a:spcBef>
                <a:spcPts val="800"/>
              </a:spcBef>
              <a:buFont typeface="맑은 고딕" panose="020B0503020000020004" pitchFamily="50" charset="-127"/>
              <a:buChar char="-"/>
              <a:defRPr sz="1600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3072079"/>
            <a:ext cx="3587758" cy="337119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6999" y="6410757"/>
            <a:ext cx="2676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나무위키</a:t>
            </a:r>
            <a:r>
              <a:rPr lang="ko-KR" altLang="en-US" dirty="0"/>
              <a:t> 본문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3393" y="3361407"/>
            <a:ext cx="2875018" cy="279253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73393" y="6396082"/>
            <a:ext cx="5385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캐릭터별로</a:t>
            </a:r>
            <a:r>
              <a:rPr lang="ko-KR" altLang="en-US" sz="1400" dirty="0"/>
              <a:t> 각각 다른 데이터</a:t>
            </a:r>
            <a:r>
              <a:rPr lang="en-US" altLang="ko-KR" sz="1400" dirty="0"/>
              <a:t>, </a:t>
            </a:r>
            <a:r>
              <a:rPr lang="ko-KR" altLang="en-US" sz="1400" dirty="0"/>
              <a:t>직업별 폴더로 정리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8411" y="4882574"/>
            <a:ext cx="3408175" cy="125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10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EAF2E-5059-024B-BABD-E6528103A2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48731255-2ED4-9F51-5DD3-D10B9F1D9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스크랩 과정</a:t>
            </a: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CFFF1AE7-BCE1-084A-E7AB-DE54A8DE1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12459"/>
            <a:ext cx="11353800" cy="5037512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롤 데이터 분석 및 전략 사이트</a:t>
            </a:r>
            <a:r>
              <a:rPr lang="en-US" altLang="ko-KR" dirty="0"/>
              <a:t>(https://lol.ps/)</a:t>
            </a:r>
            <a:r>
              <a:rPr lang="ko-KR" altLang="en-US" dirty="0"/>
              <a:t>를 활용해 캐릭터별 상위 </a:t>
            </a:r>
            <a:r>
              <a:rPr lang="ko-KR" altLang="en-US" dirty="0" err="1"/>
              <a:t>티어</a:t>
            </a:r>
            <a:r>
              <a:rPr lang="ko-KR" altLang="en-US" dirty="0"/>
              <a:t> 유저의 전략을 확인해 데이터 화 해서 사용하였습니다</a:t>
            </a:r>
            <a:r>
              <a:rPr lang="en-US" altLang="ko-KR" dirty="0"/>
              <a:t>.</a:t>
            </a:r>
          </a:p>
        </p:txBody>
      </p:sp>
      <p:sp>
        <p:nvSpPr>
          <p:cNvPr id="5" name="내용 개체 틀 1">
            <a:extLst>
              <a:ext uri="{FF2B5EF4-FFF2-40B4-BE49-F238E27FC236}">
                <a16:creationId xmlns:a16="http://schemas.microsoft.com/office/drawing/2014/main" id="{CB6EEDD8-CA3D-D7C4-A669-51893689D095}"/>
              </a:ext>
            </a:extLst>
          </p:cNvPr>
          <p:cNvSpPr txBox="1">
            <a:spLocks/>
          </p:cNvSpPr>
          <p:nvPr/>
        </p:nvSpPr>
        <p:spPr>
          <a:xfrm>
            <a:off x="3692833" y="1410392"/>
            <a:ext cx="8040914" cy="54476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60000" indent="-360000" algn="l" defTabSz="914400" rtl="0" eaLnBrk="1" latinLnBrk="1" hangingPunct="1">
              <a:lnSpc>
                <a:spcPts val="3000"/>
              </a:lnSpc>
              <a:spcBef>
                <a:spcPts val="1500"/>
              </a:spcBef>
              <a:buFont typeface="Wingdings" panose="05000000000000000000" pitchFamily="2" charset="2"/>
              <a:buChar char="l"/>
              <a:defRPr sz="2400" b="1" kern="1200">
                <a:solidFill>
                  <a:srgbClr val="00206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1pPr>
            <a:lvl2pPr marL="648000" indent="-228600" algn="l" defTabSz="914400" rtl="0" eaLnBrk="1" latinLnBrk="1" hangingPunct="1">
              <a:lnSpc>
                <a:spcPts val="25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2pPr>
            <a:lvl3pPr marL="936000" indent="-228600" algn="l" defTabSz="914400" rtl="0" eaLnBrk="1" latinLnBrk="1" hangingPunct="1">
              <a:lnSpc>
                <a:spcPts val="225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3pPr>
            <a:lvl4pPr marL="1224000" indent="-228600" algn="l" defTabSz="914400" rtl="0" eaLnBrk="1" latinLnBrk="1" hangingPunct="1">
              <a:lnSpc>
                <a:spcPts val="2000"/>
              </a:lnSpc>
              <a:spcBef>
                <a:spcPts val="800"/>
              </a:spcBef>
              <a:buFont typeface="맑은 고딕" panose="020B0503020000020004" pitchFamily="50" charset="-127"/>
              <a:buChar char="-"/>
              <a:defRPr sz="1600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52CBE9D-84FF-6A3A-96DC-E21F785F5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973" y="2514600"/>
            <a:ext cx="4302335" cy="335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499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CE70E29-4292-4E43-877D-EDE66A803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831" y="159972"/>
            <a:ext cx="10515600" cy="977042"/>
          </a:xfrm>
        </p:spPr>
        <p:txBody>
          <a:bodyPr/>
          <a:lstStyle/>
          <a:p>
            <a:r>
              <a:rPr lang="ko-KR" altLang="en-US" dirty="0"/>
              <a:t>입력과 출력 샘플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45831" y="1246270"/>
            <a:ext cx="5257800" cy="5037512"/>
          </a:xfrm>
        </p:spPr>
        <p:txBody>
          <a:bodyPr/>
          <a:lstStyle/>
          <a:p>
            <a:r>
              <a:rPr lang="ko-KR" altLang="en-US" dirty="0"/>
              <a:t>입력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내용 개체 틀 1"/>
          <p:cNvSpPr txBox="1">
            <a:spLocks/>
          </p:cNvSpPr>
          <p:nvPr/>
        </p:nvSpPr>
        <p:spPr>
          <a:xfrm>
            <a:off x="4289248" y="1246270"/>
            <a:ext cx="5257800" cy="5037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000" indent="-360000" algn="l" defTabSz="914400" rtl="0" eaLnBrk="1" latinLnBrk="1" hangingPunct="1">
              <a:lnSpc>
                <a:spcPts val="3000"/>
              </a:lnSpc>
              <a:spcBef>
                <a:spcPts val="1500"/>
              </a:spcBef>
              <a:buFont typeface="Wingdings" panose="05000000000000000000" pitchFamily="2" charset="2"/>
              <a:buChar char="l"/>
              <a:defRPr sz="2400" b="1" kern="1200">
                <a:solidFill>
                  <a:srgbClr val="00206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1pPr>
            <a:lvl2pPr marL="648000" indent="-228600" algn="l" defTabSz="914400" rtl="0" eaLnBrk="1" latinLnBrk="1" hangingPunct="1">
              <a:lnSpc>
                <a:spcPts val="25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2pPr>
            <a:lvl3pPr marL="936000" indent="-228600" algn="l" defTabSz="914400" rtl="0" eaLnBrk="1" latinLnBrk="1" hangingPunct="1">
              <a:lnSpc>
                <a:spcPts val="225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3pPr>
            <a:lvl4pPr marL="1224000" indent="-228600" algn="l" defTabSz="914400" rtl="0" eaLnBrk="1" latinLnBrk="1" hangingPunct="1">
              <a:lnSpc>
                <a:spcPts val="2000"/>
              </a:lnSpc>
              <a:spcBef>
                <a:spcPts val="800"/>
              </a:spcBef>
              <a:buFont typeface="맑은 고딕" panose="020B0503020000020004" pitchFamily="50" charset="-127"/>
              <a:buChar char="-"/>
              <a:defRPr sz="1600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출력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28" y="1711258"/>
            <a:ext cx="3448531" cy="68589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248" y="1702495"/>
            <a:ext cx="7606723" cy="469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976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0BBFE-2A35-A0A7-0F6A-92E687710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D8B0796C-09FA-387F-7C30-3C8C0BE4B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831" y="159972"/>
            <a:ext cx="10515600" cy="977042"/>
          </a:xfrm>
        </p:spPr>
        <p:txBody>
          <a:bodyPr/>
          <a:lstStyle/>
          <a:p>
            <a:r>
              <a:rPr lang="ko-KR" altLang="en-US" dirty="0"/>
              <a:t>입력과 출력 샘플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ACFFCE5D-F5C2-4B85-2755-145D545B2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831" y="1246270"/>
            <a:ext cx="5257800" cy="5037512"/>
          </a:xfrm>
        </p:spPr>
        <p:txBody>
          <a:bodyPr/>
          <a:lstStyle/>
          <a:p>
            <a:r>
              <a:rPr lang="ko-KR" altLang="en-US" dirty="0"/>
              <a:t>입력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내용 개체 틀 1">
            <a:extLst>
              <a:ext uri="{FF2B5EF4-FFF2-40B4-BE49-F238E27FC236}">
                <a16:creationId xmlns:a16="http://schemas.microsoft.com/office/drawing/2014/main" id="{BC4CE76A-D6D8-0552-7839-B2E8D538E424}"/>
              </a:ext>
            </a:extLst>
          </p:cNvPr>
          <p:cNvSpPr txBox="1">
            <a:spLocks/>
          </p:cNvSpPr>
          <p:nvPr/>
        </p:nvSpPr>
        <p:spPr>
          <a:xfrm>
            <a:off x="4289248" y="1246270"/>
            <a:ext cx="5257800" cy="5037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000" indent="-360000" algn="l" defTabSz="914400" rtl="0" eaLnBrk="1" latinLnBrk="1" hangingPunct="1">
              <a:lnSpc>
                <a:spcPts val="3000"/>
              </a:lnSpc>
              <a:spcBef>
                <a:spcPts val="1500"/>
              </a:spcBef>
              <a:buFont typeface="Wingdings" panose="05000000000000000000" pitchFamily="2" charset="2"/>
              <a:buChar char="l"/>
              <a:defRPr sz="2400" b="1" kern="1200">
                <a:solidFill>
                  <a:srgbClr val="00206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1pPr>
            <a:lvl2pPr marL="648000" indent="-228600" algn="l" defTabSz="914400" rtl="0" eaLnBrk="1" latinLnBrk="1" hangingPunct="1">
              <a:lnSpc>
                <a:spcPts val="25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2pPr>
            <a:lvl3pPr marL="936000" indent="-228600" algn="l" defTabSz="914400" rtl="0" eaLnBrk="1" latinLnBrk="1" hangingPunct="1">
              <a:lnSpc>
                <a:spcPts val="225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3pPr>
            <a:lvl4pPr marL="1224000" indent="-228600" algn="l" defTabSz="914400" rtl="0" eaLnBrk="1" latinLnBrk="1" hangingPunct="1">
              <a:lnSpc>
                <a:spcPts val="2000"/>
              </a:lnSpc>
              <a:spcBef>
                <a:spcPts val="800"/>
              </a:spcBef>
              <a:buFont typeface="맑은 고딕" panose="020B0503020000020004" pitchFamily="50" charset="-127"/>
              <a:buChar char="-"/>
              <a:defRPr sz="1600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출력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831" y="1702495"/>
            <a:ext cx="2909968" cy="42988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367D55E-A860-735D-FE81-0D7E895FF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6309" y="1702495"/>
            <a:ext cx="5654827" cy="440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812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71C7E-506B-F2A1-64F9-61AF8B779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8DF26A1-654C-C69A-4391-3D3359437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831" y="159972"/>
            <a:ext cx="10515600" cy="977042"/>
          </a:xfrm>
        </p:spPr>
        <p:txBody>
          <a:bodyPr/>
          <a:lstStyle/>
          <a:p>
            <a:r>
              <a:rPr lang="ko-KR" altLang="en-US" dirty="0"/>
              <a:t>입력과 출력 샘플 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38EAD752-5FEF-C0DD-4A33-B77D99953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831" y="1246270"/>
            <a:ext cx="5257800" cy="5037512"/>
          </a:xfrm>
        </p:spPr>
        <p:txBody>
          <a:bodyPr/>
          <a:lstStyle/>
          <a:p>
            <a:r>
              <a:rPr lang="ko-KR" altLang="en-US" dirty="0"/>
              <a:t>입력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내용 개체 틀 1">
            <a:extLst>
              <a:ext uri="{FF2B5EF4-FFF2-40B4-BE49-F238E27FC236}">
                <a16:creationId xmlns:a16="http://schemas.microsoft.com/office/drawing/2014/main" id="{FBDBD6EE-2ED9-6879-E037-16F56E553886}"/>
              </a:ext>
            </a:extLst>
          </p:cNvPr>
          <p:cNvSpPr txBox="1">
            <a:spLocks/>
          </p:cNvSpPr>
          <p:nvPr/>
        </p:nvSpPr>
        <p:spPr>
          <a:xfrm>
            <a:off x="4289248" y="1246270"/>
            <a:ext cx="5257800" cy="5037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000" indent="-360000" algn="l" defTabSz="914400" rtl="0" eaLnBrk="1" latinLnBrk="1" hangingPunct="1">
              <a:lnSpc>
                <a:spcPts val="3000"/>
              </a:lnSpc>
              <a:spcBef>
                <a:spcPts val="1500"/>
              </a:spcBef>
              <a:buFont typeface="Wingdings" panose="05000000000000000000" pitchFamily="2" charset="2"/>
              <a:buChar char="l"/>
              <a:defRPr sz="2400" b="1" kern="1200">
                <a:solidFill>
                  <a:srgbClr val="00206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1pPr>
            <a:lvl2pPr marL="648000" indent="-228600" algn="l" defTabSz="914400" rtl="0" eaLnBrk="1" latinLnBrk="1" hangingPunct="1">
              <a:lnSpc>
                <a:spcPts val="25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2pPr>
            <a:lvl3pPr marL="936000" indent="-228600" algn="l" defTabSz="914400" rtl="0" eaLnBrk="1" latinLnBrk="1" hangingPunct="1">
              <a:lnSpc>
                <a:spcPts val="225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3pPr>
            <a:lvl4pPr marL="1224000" indent="-228600" algn="l" defTabSz="914400" rtl="0" eaLnBrk="1" latinLnBrk="1" hangingPunct="1">
              <a:lnSpc>
                <a:spcPts val="2000"/>
              </a:lnSpc>
              <a:spcBef>
                <a:spcPts val="800"/>
              </a:spcBef>
              <a:buFont typeface="맑은 고딕" panose="020B0503020000020004" pitchFamily="50" charset="-127"/>
              <a:buChar char="-"/>
              <a:defRPr sz="1600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출력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831" y="1702495"/>
            <a:ext cx="2410161" cy="65731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6738" y="1702495"/>
            <a:ext cx="4763462" cy="499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500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F3457-F409-A324-667A-B295C0AB8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611FCD6-BD80-DA66-EF99-219D2F72D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831" y="159972"/>
            <a:ext cx="10515600" cy="977042"/>
          </a:xfrm>
        </p:spPr>
        <p:txBody>
          <a:bodyPr/>
          <a:lstStyle/>
          <a:p>
            <a:r>
              <a:rPr lang="ko-KR" altLang="en-US" dirty="0"/>
              <a:t>기존 </a:t>
            </a:r>
            <a:r>
              <a:rPr lang="en-US" altLang="ko-KR" dirty="0"/>
              <a:t>GPT</a:t>
            </a:r>
            <a:r>
              <a:rPr lang="ko-KR" altLang="en-US" dirty="0"/>
              <a:t>와 </a:t>
            </a:r>
            <a:r>
              <a:rPr lang="en-US" altLang="ko-KR" dirty="0"/>
              <a:t>GPTs </a:t>
            </a:r>
            <a:r>
              <a:rPr lang="ko-KR" altLang="en-US" dirty="0"/>
              <a:t>비교</a:t>
            </a: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212DEC8-AEB5-D74E-B4FF-0EC56AD18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831" y="1246270"/>
            <a:ext cx="5257800" cy="5037512"/>
          </a:xfrm>
        </p:spPr>
        <p:txBody>
          <a:bodyPr/>
          <a:lstStyle/>
          <a:p>
            <a:r>
              <a:rPr lang="en-US" altLang="ko-KR" dirty="0"/>
              <a:t>GPT-4o </a:t>
            </a:r>
            <a:r>
              <a:rPr lang="ko-KR" altLang="en-US" dirty="0"/>
              <a:t>입력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내용 개체 틀 1">
            <a:extLst>
              <a:ext uri="{FF2B5EF4-FFF2-40B4-BE49-F238E27FC236}">
                <a16:creationId xmlns:a16="http://schemas.microsoft.com/office/drawing/2014/main" id="{1686F7EB-FE66-E8AF-BDFB-96E7AA5590A0}"/>
              </a:ext>
            </a:extLst>
          </p:cNvPr>
          <p:cNvSpPr txBox="1">
            <a:spLocks/>
          </p:cNvSpPr>
          <p:nvPr/>
        </p:nvSpPr>
        <p:spPr>
          <a:xfrm>
            <a:off x="4289248" y="1246270"/>
            <a:ext cx="5257800" cy="5037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000" indent="-360000" algn="l" defTabSz="914400" rtl="0" eaLnBrk="1" latinLnBrk="1" hangingPunct="1">
              <a:lnSpc>
                <a:spcPts val="3000"/>
              </a:lnSpc>
              <a:spcBef>
                <a:spcPts val="1500"/>
              </a:spcBef>
              <a:buFont typeface="Wingdings" panose="05000000000000000000" pitchFamily="2" charset="2"/>
              <a:buChar char="l"/>
              <a:defRPr sz="2400" b="1" kern="1200">
                <a:solidFill>
                  <a:srgbClr val="00206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1pPr>
            <a:lvl2pPr marL="648000" indent="-228600" algn="l" defTabSz="914400" rtl="0" eaLnBrk="1" latinLnBrk="1" hangingPunct="1">
              <a:lnSpc>
                <a:spcPts val="25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2pPr>
            <a:lvl3pPr marL="936000" indent="-228600" algn="l" defTabSz="914400" rtl="0" eaLnBrk="1" latinLnBrk="1" hangingPunct="1">
              <a:lnSpc>
                <a:spcPts val="225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3pPr>
            <a:lvl4pPr marL="1224000" indent="-228600" algn="l" defTabSz="914400" rtl="0" eaLnBrk="1" latinLnBrk="1" hangingPunct="1">
              <a:lnSpc>
                <a:spcPts val="2000"/>
              </a:lnSpc>
              <a:spcBef>
                <a:spcPts val="800"/>
              </a:spcBef>
              <a:buFont typeface="맑은 고딕" panose="020B0503020000020004" pitchFamily="50" charset="-127"/>
              <a:buChar char="-"/>
              <a:defRPr sz="1600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출력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F6EA1A5-3E10-FC21-59F0-BDCCC4F3E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64" y="1714687"/>
            <a:ext cx="1895475" cy="47625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282F210-A330-F6E2-CF99-B33FCF89B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7777" y="1714687"/>
            <a:ext cx="6715125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913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53727-B8F6-D1D7-102D-662EF038A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909F72FA-074A-2AD4-6DCC-C97B2E949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831" y="159972"/>
            <a:ext cx="10515600" cy="977042"/>
          </a:xfrm>
        </p:spPr>
        <p:txBody>
          <a:bodyPr/>
          <a:lstStyle/>
          <a:p>
            <a:r>
              <a:rPr lang="ko-KR" altLang="en-US" dirty="0"/>
              <a:t>기존 </a:t>
            </a:r>
            <a:r>
              <a:rPr lang="en-US" altLang="ko-KR" dirty="0"/>
              <a:t>GPT</a:t>
            </a:r>
            <a:r>
              <a:rPr lang="ko-KR" altLang="en-US" dirty="0"/>
              <a:t>와 </a:t>
            </a:r>
            <a:r>
              <a:rPr lang="en-US" altLang="ko-KR" dirty="0"/>
              <a:t>GPTs </a:t>
            </a:r>
            <a:r>
              <a:rPr lang="ko-KR" altLang="en-US" dirty="0"/>
              <a:t>비교</a:t>
            </a: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C76003B-9459-362B-19FB-4765A101C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831" y="1246270"/>
            <a:ext cx="5257800" cy="5037512"/>
          </a:xfrm>
        </p:spPr>
        <p:txBody>
          <a:bodyPr/>
          <a:lstStyle/>
          <a:p>
            <a:r>
              <a:rPr lang="en-US" altLang="ko-KR" dirty="0"/>
              <a:t>GPTs </a:t>
            </a:r>
            <a:r>
              <a:rPr lang="ko-KR" altLang="en-US" dirty="0"/>
              <a:t>입력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내용 개체 틀 1">
            <a:extLst>
              <a:ext uri="{FF2B5EF4-FFF2-40B4-BE49-F238E27FC236}">
                <a16:creationId xmlns:a16="http://schemas.microsoft.com/office/drawing/2014/main" id="{55B6B3C9-958A-A138-8D85-7862066120F7}"/>
              </a:ext>
            </a:extLst>
          </p:cNvPr>
          <p:cNvSpPr txBox="1">
            <a:spLocks/>
          </p:cNvSpPr>
          <p:nvPr/>
        </p:nvSpPr>
        <p:spPr>
          <a:xfrm>
            <a:off x="4289248" y="1246270"/>
            <a:ext cx="5257800" cy="5037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000" indent="-360000" algn="l" defTabSz="914400" rtl="0" eaLnBrk="1" latinLnBrk="1" hangingPunct="1">
              <a:lnSpc>
                <a:spcPts val="3000"/>
              </a:lnSpc>
              <a:spcBef>
                <a:spcPts val="1500"/>
              </a:spcBef>
              <a:buFont typeface="Wingdings" panose="05000000000000000000" pitchFamily="2" charset="2"/>
              <a:buChar char="l"/>
              <a:defRPr sz="2400" b="1" kern="1200">
                <a:solidFill>
                  <a:srgbClr val="00206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1pPr>
            <a:lvl2pPr marL="648000" indent="-228600" algn="l" defTabSz="914400" rtl="0" eaLnBrk="1" latinLnBrk="1" hangingPunct="1">
              <a:lnSpc>
                <a:spcPts val="25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2pPr>
            <a:lvl3pPr marL="936000" indent="-228600" algn="l" defTabSz="914400" rtl="0" eaLnBrk="1" latinLnBrk="1" hangingPunct="1">
              <a:lnSpc>
                <a:spcPts val="225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3pPr>
            <a:lvl4pPr marL="1224000" indent="-228600" algn="l" defTabSz="914400" rtl="0" eaLnBrk="1" latinLnBrk="1" hangingPunct="1">
              <a:lnSpc>
                <a:spcPts val="2000"/>
              </a:lnSpc>
              <a:spcBef>
                <a:spcPts val="800"/>
              </a:spcBef>
              <a:buFont typeface="맑은 고딕" panose="020B0503020000020004" pitchFamily="50" charset="-127"/>
              <a:buChar char="-"/>
              <a:defRPr sz="1600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출력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FFD4E71-6BDA-C1CE-4014-30BDE77EE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270" y="1702495"/>
            <a:ext cx="1514475" cy="47625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1A60A0A-8C72-16B6-B56F-B17EC6FB1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248" y="1660516"/>
            <a:ext cx="4105486" cy="503751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49179C2-950A-A7A2-2392-820AE53F9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734" y="1914200"/>
            <a:ext cx="3701597" cy="346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447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AEA1F-E90A-EC3A-271D-6F1200ED4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655AAD3E-EAD7-5DD7-1F13-31FE1FA0E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831" y="159972"/>
            <a:ext cx="10515600" cy="977042"/>
          </a:xfrm>
        </p:spPr>
        <p:txBody>
          <a:bodyPr/>
          <a:lstStyle/>
          <a:p>
            <a:r>
              <a:rPr lang="ko-KR" altLang="en-US" dirty="0"/>
              <a:t>기존 </a:t>
            </a:r>
            <a:r>
              <a:rPr lang="en-US" altLang="ko-KR" dirty="0"/>
              <a:t>GPT</a:t>
            </a:r>
            <a:r>
              <a:rPr lang="ko-KR" altLang="en-US" dirty="0"/>
              <a:t>와 </a:t>
            </a:r>
            <a:r>
              <a:rPr lang="en-US" altLang="ko-KR" dirty="0"/>
              <a:t>GPTs </a:t>
            </a:r>
            <a:r>
              <a:rPr lang="ko-KR" altLang="en-US" dirty="0"/>
              <a:t>비교</a:t>
            </a: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A4D48F69-D189-7082-E399-EE0C5849A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831" y="1246270"/>
            <a:ext cx="5257800" cy="5037512"/>
          </a:xfrm>
        </p:spPr>
        <p:txBody>
          <a:bodyPr/>
          <a:lstStyle/>
          <a:p>
            <a:r>
              <a:rPr lang="en-US" altLang="ko-KR" dirty="0"/>
              <a:t>GPT-4o </a:t>
            </a:r>
            <a:r>
              <a:rPr lang="ko-KR" altLang="en-US" dirty="0"/>
              <a:t>입력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내용 개체 틀 1">
            <a:extLst>
              <a:ext uri="{FF2B5EF4-FFF2-40B4-BE49-F238E27FC236}">
                <a16:creationId xmlns:a16="http://schemas.microsoft.com/office/drawing/2014/main" id="{EF2785BA-33B6-F03F-74BB-5CE62FC99DFA}"/>
              </a:ext>
            </a:extLst>
          </p:cNvPr>
          <p:cNvSpPr txBox="1">
            <a:spLocks/>
          </p:cNvSpPr>
          <p:nvPr/>
        </p:nvSpPr>
        <p:spPr>
          <a:xfrm>
            <a:off x="4289248" y="1246270"/>
            <a:ext cx="5257800" cy="5037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000" indent="-360000" algn="l" defTabSz="914400" rtl="0" eaLnBrk="1" latinLnBrk="1" hangingPunct="1">
              <a:lnSpc>
                <a:spcPts val="3000"/>
              </a:lnSpc>
              <a:spcBef>
                <a:spcPts val="1500"/>
              </a:spcBef>
              <a:buFont typeface="Wingdings" panose="05000000000000000000" pitchFamily="2" charset="2"/>
              <a:buChar char="l"/>
              <a:defRPr sz="2400" b="1" kern="1200">
                <a:solidFill>
                  <a:srgbClr val="00206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1pPr>
            <a:lvl2pPr marL="648000" indent="-228600" algn="l" defTabSz="914400" rtl="0" eaLnBrk="1" latinLnBrk="1" hangingPunct="1">
              <a:lnSpc>
                <a:spcPts val="25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2pPr>
            <a:lvl3pPr marL="936000" indent="-228600" algn="l" defTabSz="914400" rtl="0" eaLnBrk="1" latinLnBrk="1" hangingPunct="1">
              <a:lnSpc>
                <a:spcPts val="225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3pPr>
            <a:lvl4pPr marL="1224000" indent="-228600" algn="l" defTabSz="914400" rtl="0" eaLnBrk="1" latinLnBrk="1" hangingPunct="1">
              <a:lnSpc>
                <a:spcPts val="2000"/>
              </a:lnSpc>
              <a:spcBef>
                <a:spcPts val="800"/>
              </a:spcBef>
              <a:buFont typeface="맑은 고딕" panose="020B0503020000020004" pitchFamily="50" charset="-127"/>
              <a:buChar char="-"/>
              <a:defRPr sz="1600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출력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77FD22B-E980-D714-2337-0301DD8E2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78" y="1612289"/>
            <a:ext cx="752475" cy="5619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A729C35-FD3F-854F-3914-C482D0071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248" y="1679590"/>
            <a:ext cx="4176499" cy="454536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354A247-5340-8941-8EED-689939B69C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3626" y="1679590"/>
            <a:ext cx="3386740" cy="454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34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C1374-2ACD-7E62-C542-855D49C40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5179949C-7477-E82F-9E98-B40F61DC1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831" y="159972"/>
            <a:ext cx="10515600" cy="977042"/>
          </a:xfrm>
        </p:spPr>
        <p:txBody>
          <a:bodyPr/>
          <a:lstStyle/>
          <a:p>
            <a:r>
              <a:rPr lang="ko-KR" altLang="en-US" dirty="0"/>
              <a:t>기존 </a:t>
            </a:r>
            <a:r>
              <a:rPr lang="en-US" altLang="ko-KR" dirty="0"/>
              <a:t>GPT</a:t>
            </a:r>
            <a:r>
              <a:rPr lang="ko-KR" altLang="en-US" dirty="0"/>
              <a:t>와 </a:t>
            </a:r>
            <a:r>
              <a:rPr lang="en-US" altLang="ko-KR" dirty="0"/>
              <a:t>GPTs </a:t>
            </a:r>
            <a:r>
              <a:rPr lang="ko-KR" altLang="en-US" dirty="0"/>
              <a:t>비교</a:t>
            </a: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B963FB2E-9EC0-E0D7-E41F-E1D20FA62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831" y="1246270"/>
            <a:ext cx="5257800" cy="5037512"/>
          </a:xfrm>
        </p:spPr>
        <p:txBody>
          <a:bodyPr/>
          <a:lstStyle/>
          <a:p>
            <a:r>
              <a:rPr lang="en-US" altLang="ko-KR" dirty="0"/>
              <a:t>GPTs </a:t>
            </a:r>
            <a:r>
              <a:rPr lang="ko-KR" altLang="en-US" dirty="0"/>
              <a:t>입력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내용 개체 틀 1">
            <a:extLst>
              <a:ext uri="{FF2B5EF4-FFF2-40B4-BE49-F238E27FC236}">
                <a16:creationId xmlns:a16="http://schemas.microsoft.com/office/drawing/2014/main" id="{9A4FD573-46C0-B310-94EE-046EADF0DD06}"/>
              </a:ext>
            </a:extLst>
          </p:cNvPr>
          <p:cNvSpPr txBox="1">
            <a:spLocks/>
          </p:cNvSpPr>
          <p:nvPr/>
        </p:nvSpPr>
        <p:spPr>
          <a:xfrm>
            <a:off x="4289248" y="1246270"/>
            <a:ext cx="5257800" cy="5037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000" indent="-360000" algn="l" defTabSz="914400" rtl="0" eaLnBrk="1" latinLnBrk="1" hangingPunct="1">
              <a:lnSpc>
                <a:spcPts val="3000"/>
              </a:lnSpc>
              <a:spcBef>
                <a:spcPts val="1500"/>
              </a:spcBef>
              <a:buFont typeface="Wingdings" panose="05000000000000000000" pitchFamily="2" charset="2"/>
              <a:buChar char="l"/>
              <a:defRPr sz="2400" b="1" kern="1200">
                <a:solidFill>
                  <a:srgbClr val="00206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1pPr>
            <a:lvl2pPr marL="648000" indent="-228600" algn="l" defTabSz="914400" rtl="0" eaLnBrk="1" latinLnBrk="1" hangingPunct="1">
              <a:lnSpc>
                <a:spcPts val="25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2pPr>
            <a:lvl3pPr marL="936000" indent="-228600" algn="l" defTabSz="914400" rtl="0" eaLnBrk="1" latinLnBrk="1" hangingPunct="1">
              <a:lnSpc>
                <a:spcPts val="225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3pPr>
            <a:lvl4pPr marL="1224000" indent="-228600" algn="l" defTabSz="914400" rtl="0" eaLnBrk="1" latinLnBrk="1" hangingPunct="1">
              <a:lnSpc>
                <a:spcPts val="2000"/>
              </a:lnSpc>
              <a:spcBef>
                <a:spcPts val="800"/>
              </a:spcBef>
              <a:buFont typeface="맑은 고딕" panose="020B0503020000020004" pitchFamily="50" charset="-127"/>
              <a:buChar char="-"/>
              <a:defRPr sz="1600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출력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14F2FEE-81F6-F438-B42B-613192E03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00" y="1696633"/>
            <a:ext cx="828675" cy="5238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8234A35-85E8-BB04-E889-F91DD17C8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248" y="1660515"/>
            <a:ext cx="3312463" cy="503751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A79B8BB-AE06-EBB3-2949-4685207FB8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9531" y="1975337"/>
            <a:ext cx="3835033" cy="448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448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151BF-28E5-5A61-24A9-6F96C4418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E5F353FC-E33B-D581-D67D-6AA0C418A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831" y="159972"/>
            <a:ext cx="10515600" cy="977042"/>
          </a:xfrm>
        </p:spPr>
        <p:txBody>
          <a:bodyPr/>
          <a:lstStyle/>
          <a:p>
            <a:r>
              <a:rPr lang="ko-KR" altLang="en-US" dirty="0"/>
              <a:t>이번 프로젝트로 </a:t>
            </a:r>
            <a:r>
              <a:rPr lang="ko-KR" altLang="en-US" dirty="0" err="1"/>
              <a:t>느낀점</a:t>
            </a:r>
            <a:r>
              <a:rPr lang="ko-KR" altLang="en-US" dirty="0"/>
              <a:t> 과 개선사항</a:t>
            </a: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C6CEB01-051C-E4DC-8D17-986846A1F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830" y="1246270"/>
            <a:ext cx="11224847" cy="5037512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GPTs</a:t>
            </a:r>
            <a:r>
              <a:rPr lang="ko-KR" altLang="en-US" dirty="0"/>
              <a:t>를 만들어보며 누구나 할 수 있는 데이터 수집과 데이터를 정제해서 사용하는 것만으로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생각보다 쉽게 나 만을 위한</a:t>
            </a:r>
            <a:r>
              <a:rPr lang="en-US" altLang="ko-KR" dirty="0"/>
              <a:t>, </a:t>
            </a:r>
            <a:r>
              <a:rPr lang="ko-KR" altLang="en-US" dirty="0"/>
              <a:t>혹은 내가 만들고 싶은 </a:t>
            </a:r>
            <a:r>
              <a:rPr lang="en-US" altLang="ko-KR" dirty="0"/>
              <a:t>GPTs</a:t>
            </a:r>
            <a:r>
              <a:rPr lang="ko-KR" altLang="en-US" dirty="0"/>
              <a:t>를 만들 수 있다는 것이 꽤나 크게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느껴졌다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이번 프로젝트를 완성하며 필요하다 느낀 개선사항은 데이터를 조금 더 </a:t>
            </a:r>
            <a:r>
              <a:rPr lang="ko-KR" altLang="en-US" dirty="0" err="1"/>
              <a:t>크롤링</a:t>
            </a:r>
            <a:r>
              <a:rPr lang="ko-KR" altLang="en-US" dirty="0"/>
              <a:t> </a:t>
            </a:r>
            <a:r>
              <a:rPr lang="ko-KR" altLang="en-US" dirty="0" err="1"/>
              <a:t>해야겠다는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생각과</a:t>
            </a:r>
            <a:r>
              <a:rPr lang="en-US" altLang="ko-KR" dirty="0"/>
              <a:t> </a:t>
            </a:r>
            <a:r>
              <a:rPr lang="ko-KR" altLang="en-US" dirty="0"/>
              <a:t>데이터의 정확성</a:t>
            </a:r>
            <a:r>
              <a:rPr lang="en-US" altLang="ko-KR" dirty="0"/>
              <a:t>, </a:t>
            </a:r>
            <a:r>
              <a:rPr lang="ko-KR" altLang="en-US" dirty="0"/>
              <a:t>정제를 확실하게 </a:t>
            </a:r>
            <a:r>
              <a:rPr lang="ko-KR" altLang="en-US" dirty="0" err="1"/>
              <a:t>해야한다고</a:t>
            </a:r>
            <a:r>
              <a:rPr lang="ko-KR" altLang="en-US" dirty="0"/>
              <a:t> 느꼈다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26722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FE254-4134-C564-35C0-1F6100AFE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0E73AA-9E45-8DF4-CC2D-7815FAEEB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168"/>
            <a:ext cx="9706708" cy="50375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dirty="0">
                <a:sym typeface="Wingdings" panose="05000000000000000000" pitchFamily="2" charset="2"/>
              </a:rPr>
              <a:t>정우진</a:t>
            </a:r>
            <a:r>
              <a:rPr lang="en-US" altLang="ko-KR" dirty="0">
                <a:sym typeface="Wingdings" panose="05000000000000000000" pitchFamily="2" charset="2"/>
              </a:rPr>
              <a:t>: </a:t>
            </a:r>
            <a:r>
              <a:rPr lang="ko-KR" altLang="en-US" dirty="0">
                <a:sym typeface="Wingdings" panose="05000000000000000000" pitchFamily="2" charset="2"/>
              </a:rPr>
              <a:t>데이터 스크랩과 </a:t>
            </a:r>
            <a:r>
              <a:rPr lang="en-US" altLang="ko-KR" dirty="0">
                <a:sym typeface="Wingdings" panose="05000000000000000000" pitchFamily="2" charset="2"/>
              </a:rPr>
              <a:t>PPT</a:t>
            </a:r>
            <a:r>
              <a:rPr lang="ko-KR" altLang="en-US" dirty="0">
                <a:sym typeface="Wingdings" panose="05000000000000000000" pitchFamily="2" charset="2"/>
              </a:rPr>
              <a:t> 제작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아이디어 제공</a:t>
            </a:r>
            <a:r>
              <a:rPr lang="en-US" altLang="ko-KR" dirty="0">
                <a:sym typeface="Wingdings" panose="05000000000000000000" pitchFamily="2" charset="2"/>
              </a:rPr>
              <a:t>, GPTs </a:t>
            </a:r>
            <a:r>
              <a:rPr lang="ko-KR" altLang="en-US" dirty="0">
                <a:sym typeface="Wingdings" panose="05000000000000000000" pitchFamily="2" charset="2"/>
              </a:rPr>
              <a:t>훈련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ko-KR" altLang="en-US" dirty="0">
                <a:sym typeface="Wingdings" panose="05000000000000000000" pitchFamily="2" charset="2"/>
              </a:rPr>
              <a:t>방현석</a:t>
            </a:r>
            <a:r>
              <a:rPr lang="en-US" altLang="ko-KR" dirty="0">
                <a:sym typeface="Wingdings" panose="05000000000000000000" pitchFamily="2" charset="2"/>
              </a:rPr>
              <a:t>: </a:t>
            </a:r>
            <a:r>
              <a:rPr lang="ko-KR" altLang="en-US" dirty="0">
                <a:sym typeface="Wingdings" panose="05000000000000000000" pitchFamily="2" charset="2"/>
              </a:rPr>
              <a:t>아이디어와 데이터 스크랩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예상 질문과 답변 제공</a:t>
            </a:r>
            <a:r>
              <a:rPr lang="en-US" altLang="ko-KR" dirty="0">
                <a:sym typeface="Wingdings" panose="05000000000000000000" pitchFamily="2" charset="2"/>
              </a:rPr>
              <a:t>, GPTs </a:t>
            </a:r>
            <a:r>
              <a:rPr lang="ko-KR" altLang="en-US" dirty="0">
                <a:sym typeface="Wingdings" panose="05000000000000000000" pitchFamily="2" charset="2"/>
              </a:rPr>
              <a:t>훈련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ko-KR" altLang="en-US" dirty="0" err="1">
                <a:sym typeface="Wingdings" panose="05000000000000000000" pitchFamily="2" charset="2"/>
              </a:rPr>
              <a:t>이다올</a:t>
            </a:r>
            <a:r>
              <a:rPr lang="en-US" altLang="ko-KR" dirty="0">
                <a:sym typeface="Wingdings" panose="05000000000000000000" pitchFamily="2" charset="2"/>
              </a:rPr>
              <a:t>: PPT </a:t>
            </a:r>
            <a:r>
              <a:rPr lang="ko-KR" altLang="en-US" dirty="0">
                <a:sym typeface="Wingdings" panose="05000000000000000000" pitchFamily="2" charset="2"/>
              </a:rPr>
              <a:t>제작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데이터 스크랩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아이디어 제공 및 목표</a:t>
            </a:r>
            <a:r>
              <a:rPr lang="en-US" altLang="ko-KR" dirty="0">
                <a:sym typeface="Wingdings" panose="05000000000000000000" pitchFamily="2" charset="2"/>
              </a:rPr>
              <a:t>, GPTs </a:t>
            </a:r>
            <a:r>
              <a:rPr lang="ko-KR" altLang="en-US" dirty="0">
                <a:sym typeface="Wingdings" panose="05000000000000000000" pitchFamily="2" charset="2"/>
              </a:rPr>
              <a:t>훈련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ko-KR" altLang="en-US" dirty="0">
                <a:sym typeface="Wingdings" panose="05000000000000000000" pitchFamily="2" charset="2"/>
              </a:rPr>
              <a:t>유진</a:t>
            </a:r>
            <a:r>
              <a:rPr lang="en-US" altLang="ko-KR">
                <a:sym typeface="Wingdings" panose="05000000000000000000" pitchFamily="2" charset="2"/>
              </a:rPr>
              <a:t>: </a:t>
            </a:r>
            <a:r>
              <a:rPr lang="ko-KR" altLang="en-US">
                <a:sym typeface="Wingdings" panose="05000000000000000000" pitchFamily="2" charset="2"/>
              </a:rPr>
              <a:t>데이터 </a:t>
            </a:r>
            <a:r>
              <a:rPr lang="ko-KR" altLang="en-US" dirty="0">
                <a:sym typeface="Wingdings" panose="05000000000000000000" pitchFamily="2" charset="2"/>
              </a:rPr>
              <a:t>스크랩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입출력 샘플 만들기</a:t>
            </a:r>
            <a:endParaRPr lang="en-US" altLang="ko-KR" dirty="0">
              <a:sym typeface="Wingdings" panose="05000000000000000000" pitchFamily="2" charset="2"/>
            </a:endParaRP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FAD9C056-A87D-ABB9-D66E-3E091DB4D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별 역할 </a:t>
            </a:r>
          </a:p>
        </p:txBody>
      </p:sp>
    </p:spTree>
    <p:extLst>
      <p:ext uri="{BB962C8B-B14F-4D97-AF65-F5344CB8AC3E}">
        <p14:creationId xmlns:p14="http://schemas.microsoft.com/office/powerpoint/2010/main" val="401293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0D889F-788F-43F7-A571-E3660EF76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168"/>
            <a:ext cx="9706708" cy="5037512"/>
          </a:xfrm>
        </p:spPr>
        <p:txBody>
          <a:bodyPr>
            <a:noAutofit/>
          </a:bodyPr>
          <a:lstStyle/>
          <a:p>
            <a:r>
              <a:rPr lang="ko-KR" altLang="en-US" sz="1800" dirty="0"/>
              <a:t>무엇을 하려고 하는지</a:t>
            </a:r>
            <a:r>
              <a:rPr lang="en-US" altLang="ko-KR" sz="1800" dirty="0"/>
              <a:t>? </a:t>
            </a:r>
            <a:r>
              <a:rPr lang="en-US" altLang="ko-KR" sz="1800" dirty="0">
                <a:sym typeface="Wingdings" panose="05000000000000000000" pitchFamily="2" charset="2"/>
              </a:rPr>
              <a:t> </a:t>
            </a:r>
          </a:p>
          <a:p>
            <a:pPr marL="0" indent="0">
              <a:buNone/>
            </a:pPr>
            <a:r>
              <a:rPr lang="ko-KR" altLang="en-US" sz="1400" dirty="0"/>
              <a:t>게임의 기본 개념부터 시작해</a:t>
            </a:r>
            <a:r>
              <a:rPr lang="en-US" altLang="ko-KR" sz="1400" dirty="0"/>
              <a:t>, </a:t>
            </a:r>
            <a:r>
              <a:rPr lang="ko-KR" altLang="en-US" sz="1400" dirty="0"/>
              <a:t>챔피언의 특성</a:t>
            </a:r>
            <a:r>
              <a:rPr lang="en-US" altLang="ko-KR" sz="1400" dirty="0"/>
              <a:t>, </a:t>
            </a:r>
            <a:r>
              <a:rPr lang="ko-KR" altLang="en-US" sz="1400" dirty="0"/>
              <a:t>아이템과 룬 조합</a:t>
            </a:r>
            <a:r>
              <a:rPr lang="en-US" altLang="ko-KR" sz="1400" dirty="0"/>
              <a:t>, </a:t>
            </a:r>
            <a:r>
              <a:rPr lang="ko-KR" altLang="en-US" sz="1400" dirty="0"/>
              <a:t>전략적인 플레이 방법까지 상세히 안내합니다</a:t>
            </a:r>
            <a:r>
              <a:rPr lang="en-US" altLang="ko-KR" sz="1400" dirty="0"/>
              <a:t>. </a:t>
            </a:r>
            <a:r>
              <a:rPr lang="ko-KR" altLang="en-US" sz="1400" dirty="0"/>
              <a:t>사용자가 게임 내에서 마주칠 다양한 상황에 대한 명확한 해결책을 제시합니다</a:t>
            </a:r>
            <a:r>
              <a:rPr lang="en-US" altLang="ko-KR" sz="1400" dirty="0"/>
              <a:t>. </a:t>
            </a:r>
            <a:r>
              <a:rPr lang="ko-KR" altLang="en-US" sz="1400" dirty="0"/>
              <a:t>복잡한 용어나 게임 메커니즘을 단순하고 직관적으로 설명하여 초보자가 이해하기 쉽도록 합니다</a:t>
            </a:r>
            <a:r>
              <a:rPr lang="en-US" altLang="ko-KR" sz="1400" dirty="0"/>
              <a:t>. </a:t>
            </a:r>
            <a:r>
              <a:rPr lang="ko-KR" altLang="en-US" sz="1400" dirty="0"/>
              <a:t>질문에 따라 맞춤형 정보를 제공하여 개별적인 필요에 부합하는 답변을 제공하고</a:t>
            </a:r>
            <a:r>
              <a:rPr lang="en-US" altLang="ko-KR" sz="1400" dirty="0"/>
              <a:t>, </a:t>
            </a:r>
            <a:r>
              <a:rPr lang="ko-KR" altLang="en-US" sz="1400" dirty="0"/>
              <a:t>게임에서 승리하기 위한 핵심적인 </a:t>
            </a:r>
            <a:r>
              <a:rPr lang="ko-KR" altLang="en-US" sz="1400" dirty="0" err="1"/>
              <a:t>팁뿐</a:t>
            </a:r>
            <a:r>
              <a:rPr lang="ko-KR" altLang="en-US" sz="1400" dirty="0"/>
              <a:t> 아니라</a:t>
            </a:r>
            <a:r>
              <a:rPr lang="en-US" altLang="ko-KR" sz="1400" dirty="0"/>
              <a:t>, </a:t>
            </a:r>
            <a:r>
              <a:rPr lang="ko-KR" altLang="en-US" sz="1400" dirty="0"/>
              <a:t>재미와 성취감을 느낄 수 있는 요소를 알려줍니다</a:t>
            </a:r>
            <a:r>
              <a:rPr lang="en-US" altLang="ko-KR" sz="1400" dirty="0"/>
              <a:t>.</a:t>
            </a:r>
            <a:r>
              <a:rPr lang="ko-KR" altLang="en-US" sz="1400" dirty="0"/>
              <a:t>혼자 배우기 어렵거나 모호한 개념을 명확히 설명해 학습 속도를 높이면서 플레이어가 실수로 인한 좌절감을 줄이고</a:t>
            </a:r>
            <a:r>
              <a:rPr lang="en-US" altLang="ko-KR" sz="1400" dirty="0"/>
              <a:t>, </a:t>
            </a:r>
            <a:r>
              <a:rPr lang="ko-KR" altLang="en-US" sz="1400" dirty="0"/>
              <a:t>지속적으로 성장할 수 있는 동기를 부여합니다</a:t>
            </a:r>
            <a:r>
              <a:rPr lang="en-US" altLang="ko-KR" sz="1400" dirty="0"/>
              <a:t>. </a:t>
            </a:r>
            <a:r>
              <a:rPr lang="ko-KR" altLang="en-US" sz="1400" dirty="0"/>
              <a:t>궁극적으로</a:t>
            </a:r>
            <a:r>
              <a:rPr lang="en-US" altLang="ko-KR" sz="1400" dirty="0"/>
              <a:t>, </a:t>
            </a:r>
            <a:r>
              <a:rPr lang="ko-KR" altLang="en-US" sz="1400" dirty="0"/>
              <a:t>사용자가 </a:t>
            </a:r>
            <a:r>
              <a:rPr lang="en-US" altLang="ko-KR" sz="1400" dirty="0" err="1"/>
              <a:t>LoL</a:t>
            </a:r>
            <a:r>
              <a:rPr lang="ko-KR" altLang="en-US" sz="1400" dirty="0"/>
              <a:t>을 더 깊이 이해하고 즐기면서도 자신감을 갖고 플레이할 수 있도록 지원합니다</a:t>
            </a:r>
            <a:r>
              <a:rPr lang="en-US" altLang="ko-KR" sz="1400" dirty="0"/>
              <a:t>. </a:t>
            </a:r>
            <a:r>
              <a:rPr lang="ko-KR" altLang="en-US" sz="1400" dirty="0"/>
              <a:t>이 과정을 통해 게임 초보자들이 더 나은 플레이어로 거듭나는 데 기여하는 것이 목표입니다</a:t>
            </a:r>
            <a:r>
              <a:rPr lang="en-US" altLang="ko-KR" sz="1400" dirty="0"/>
              <a:t>.</a:t>
            </a:r>
            <a:endParaRPr lang="en-US" altLang="ko-KR" sz="1400" dirty="0">
              <a:sym typeface="Wingdings" panose="05000000000000000000" pitchFamily="2" charset="2"/>
            </a:endParaRP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0CE70E29-4292-4E43-877D-EDE66A803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2619583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E8A749-B019-AF43-DBE6-F5485DA85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40753E-D09B-D5BE-9285-E1DD47988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168"/>
            <a:ext cx="11353800" cy="5037512"/>
          </a:xfrm>
        </p:spPr>
        <p:txBody>
          <a:bodyPr>
            <a:noAutofit/>
          </a:bodyPr>
          <a:lstStyle/>
          <a:p>
            <a:r>
              <a:rPr lang="ko-KR" altLang="en-US" sz="1800" dirty="0"/>
              <a:t>왜 해야 하는지</a:t>
            </a:r>
            <a:r>
              <a:rPr lang="en-US" altLang="ko-KR" sz="1800" dirty="0"/>
              <a:t>? </a:t>
            </a:r>
            <a:r>
              <a:rPr lang="ko-KR" altLang="en-US" sz="1800" dirty="0"/>
              <a:t>→ </a:t>
            </a:r>
            <a:endParaRPr lang="en-US" altLang="ko-KR" sz="1800" dirty="0"/>
          </a:p>
          <a:p>
            <a:pPr marL="0" indent="0">
              <a:buNone/>
            </a:pPr>
            <a:r>
              <a:rPr lang="ko-KR" altLang="en-US" sz="1400" dirty="0"/>
              <a:t>리그 오브 레전드는 복잡한 전략과 다양한 플레이 스타일을 요구하는 게임으로</a:t>
            </a:r>
            <a:r>
              <a:rPr lang="en-US" altLang="ko-KR" sz="1400" dirty="0"/>
              <a:t>, </a:t>
            </a:r>
            <a:r>
              <a:rPr lang="ko-KR" altLang="en-US" sz="1400" dirty="0"/>
              <a:t>초보자에게는 어려운 장벽으로 다가올 수 있습니다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이 장벽을 낮추어 플레이어가 게임에 쉽게 적응하고 더 많은 즐거움을 느끼도록 도와야 합니다</a:t>
            </a:r>
            <a:r>
              <a:rPr lang="en-US" altLang="ko-KR" sz="1400" dirty="0"/>
              <a:t>. </a:t>
            </a:r>
            <a:r>
              <a:rPr lang="ko-KR" altLang="en-US" sz="1400" dirty="0"/>
              <a:t>많은 초보자들이 게임 초반에 충분한 정보를 얻지 못하거나</a:t>
            </a:r>
            <a:r>
              <a:rPr lang="en-US" altLang="ko-KR" sz="1400" dirty="0"/>
              <a:t>, </a:t>
            </a:r>
            <a:r>
              <a:rPr lang="ko-KR" altLang="en-US" sz="1400" dirty="0"/>
              <a:t>잘못된 선택으로 인해 좌절을 경험합니다</a:t>
            </a:r>
            <a:r>
              <a:rPr lang="en-US" altLang="ko-KR" sz="1400" dirty="0"/>
              <a:t>. </a:t>
            </a:r>
            <a:r>
              <a:rPr lang="ko-KR" altLang="en-US" sz="1400" dirty="0"/>
              <a:t>이러한 상황을 방지하고</a:t>
            </a:r>
            <a:r>
              <a:rPr lang="en-US" altLang="ko-KR" sz="1400" dirty="0"/>
              <a:t>, </a:t>
            </a:r>
            <a:r>
              <a:rPr lang="ko-KR" altLang="en-US" sz="1400" dirty="0"/>
              <a:t>올바른 정보를 통해 자신감을 심어주는 것이 중요합니다</a:t>
            </a:r>
            <a:r>
              <a:rPr lang="en-US" altLang="ko-KR" sz="1400" dirty="0"/>
              <a:t>. </a:t>
            </a:r>
            <a:r>
              <a:rPr lang="ko-KR" altLang="en-US" sz="1400" dirty="0"/>
              <a:t>초보자가 게임의 기본적인 룰과 구조를 이해하면</a:t>
            </a:r>
            <a:r>
              <a:rPr lang="en-US" altLang="ko-KR" sz="1400" dirty="0"/>
              <a:t>, </a:t>
            </a:r>
            <a:r>
              <a:rPr lang="ko-KR" altLang="en-US" sz="1400" dirty="0"/>
              <a:t>팀원들 과의 소통과 협업이 더 원활해지고 승리 가능성도 높아집니다</a:t>
            </a:r>
            <a:r>
              <a:rPr lang="en-US" altLang="ko-KR" sz="1400" dirty="0"/>
              <a:t>. </a:t>
            </a:r>
            <a:r>
              <a:rPr lang="ko-KR" altLang="en-US" sz="1400" dirty="0"/>
              <a:t>게임의 재미를 느끼기 전에 포기하는 경우를 줄이고</a:t>
            </a:r>
            <a:r>
              <a:rPr lang="en-US" altLang="ko-KR" sz="1400" dirty="0"/>
              <a:t>, </a:t>
            </a:r>
            <a:r>
              <a:rPr lang="ko-KR" altLang="en-US" sz="1400" dirty="0"/>
              <a:t>지속적으로 플레이하도록 유도할 수 있고</a:t>
            </a:r>
            <a:r>
              <a:rPr lang="en-US" altLang="ko-KR" sz="1400" dirty="0"/>
              <a:t> </a:t>
            </a:r>
            <a:r>
              <a:rPr lang="ko-KR" altLang="en-US" sz="1400" dirty="0"/>
              <a:t>복잡한 게임 지식을 알기 쉽게 전달함으로써</a:t>
            </a:r>
            <a:r>
              <a:rPr lang="en-US" altLang="ko-KR" sz="1400" dirty="0"/>
              <a:t>, </a:t>
            </a:r>
            <a:r>
              <a:rPr lang="ko-KR" altLang="en-US" sz="1400" dirty="0"/>
              <a:t>초보자가 독립적으로 학습할 수 있는 기반을 마련합니다</a:t>
            </a:r>
            <a:r>
              <a:rPr lang="en-US" altLang="ko-KR" sz="1400" dirty="0"/>
              <a:t>. </a:t>
            </a:r>
            <a:r>
              <a:rPr lang="ko-KR" altLang="en-US" sz="1400" dirty="0"/>
              <a:t>플레이어가 스트레스를 받기보다는</a:t>
            </a:r>
            <a:r>
              <a:rPr lang="en-US" altLang="ko-KR" sz="1400" dirty="0"/>
              <a:t>, </a:t>
            </a:r>
            <a:r>
              <a:rPr lang="ko-KR" altLang="en-US" sz="1400" dirty="0"/>
              <a:t>게임의 전략적 요소를 배우고 실력을 키우는 데 집중하도록 </a:t>
            </a:r>
            <a:r>
              <a:rPr lang="ko-KR" altLang="en-US" sz="1400" dirty="0" err="1"/>
              <a:t>돕는것이</a:t>
            </a:r>
            <a:r>
              <a:rPr lang="ko-KR" altLang="en-US" sz="1400" dirty="0"/>
              <a:t> 목표입니다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이 과정에서 자신감을 얻은 초보자는 더 나은 팀원이 되어 팀워크의 중요성을 깨닫게 됩니다</a:t>
            </a:r>
            <a:r>
              <a:rPr lang="en-US" altLang="ko-KR" sz="1400" dirty="0"/>
              <a:t>. </a:t>
            </a:r>
            <a:r>
              <a:rPr lang="ko-KR" altLang="en-US" sz="1400" dirty="0"/>
              <a:t>결과적으로</a:t>
            </a:r>
            <a:r>
              <a:rPr lang="en-US" altLang="ko-KR" sz="1400" dirty="0"/>
              <a:t>, </a:t>
            </a:r>
            <a:r>
              <a:rPr lang="ko-KR" altLang="en-US" sz="1400" dirty="0"/>
              <a:t>초보자를 돕는 것은 </a:t>
            </a:r>
            <a:r>
              <a:rPr lang="en-US" altLang="ko-KR" sz="1400" dirty="0" err="1"/>
              <a:t>LoL</a:t>
            </a:r>
            <a:r>
              <a:rPr lang="en-US" altLang="ko-KR" sz="1400" dirty="0"/>
              <a:t> </a:t>
            </a:r>
            <a:r>
              <a:rPr lang="ko-KR" altLang="en-US" sz="1400" dirty="0"/>
              <a:t>커뮤니티의 질을 높이고</a:t>
            </a:r>
            <a:r>
              <a:rPr lang="en-US" altLang="ko-KR" sz="1400" dirty="0"/>
              <a:t>, </a:t>
            </a:r>
            <a:r>
              <a:rPr lang="ko-KR" altLang="en-US" sz="1400" dirty="0"/>
              <a:t>게임의 전반적인 즐거움을 확산시키는 데 기여합니다</a:t>
            </a:r>
            <a:r>
              <a:rPr lang="en-US" altLang="ko-KR" sz="1400" dirty="0"/>
              <a:t>.</a:t>
            </a:r>
            <a:endParaRPr lang="en-US" altLang="ko-KR" sz="1800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178500D2-3CA2-CCDE-4C5F-CB387F684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1110900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25B86E-0574-2F57-BAB1-9328ABBE4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B20BDC-693E-7A4D-350F-DD3F13B69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168"/>
            <a:ext cx="11353800" cy="5037512"/>
          </a:xfrm>
        </p:spPr>
        <p:txBody>
          <a:bodyPr>
            <a:noAutofit/>
          </a:bodyPr>
          <a:lstStyle/>
          <a:p>
            <a:r>
              <a:rPr lang="ko-KR" altLang="en-US" sz="1800" dirty="0"/>
              <a:t>사용자에게 어떠한 편의를 기대할 수 있는지 → </a:t>
            </a:r>
            <a:endParaRPr lang="en-US" altLang="ko-KR" sz="1800" dirty="0"/>
          </a:p>
          <a:p>
            <a:pPr marL="0" indent="0">
              <a:buNone/>
            </a:pPr>
            <a:r>
              <a:rPr lang="ko-KR" altLang="en-US" sz="1400" dirty="0"/>
              <a:t>사용자는 게임에 대한 정보를 빠르고 쉽게 얻을 수 있습니다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복잡한 자료를 직접 검색하거나 관련 커뮤니티에서 시간을 소모하지 않아도 되며</a:t>
            </a:r>
            <a:r>
              <a:rPr lang="en-US" altLang="ko-KR" sz="1400" dirty="0"/>
              <a:t> </a:t>
            </a:r>
            <a:r>
              <a:rPr lang="ko-KR" altLang="en-US" sz="1400" dirty="0"/>
              <a:t>초보자 수준에 맞춘 쉬운 설명을 통해</a:t>
            </a:r>
            <a:r>
              <a:rPr lang="en-US" altLang="ko-KR" sz="1400" dirty="0"/>
              <a:t>, </a:t>
            </a:r>
            <a:r>
              <a:rPr lang="ko-KR" altLang="en-US" sz="1400" dirty="0"/>
              <a:t>어렵고 혼란스러운 개념을 바로 이해할 수 있습니다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특정 상황에 대한 실시간 조언을 받아 게임 중에도 즉각적인 도움을 받을 수 있습니다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각 챔피언</a:t>
            </a:r>
            <a:r>
              <a:rPr lang="en-US" altLang="ko-KR" sz="1400" dirty="0"/>
              <a:t>, </a:t>
            </a:r>
            <a:r>
              <a:rPr lang="ko-KR" altLang="en-US" sz="1400" dirty="0"/>
              <a:t>아이템</a:t>
            </a:r>
            <a:r>
              <a:rPr lang="en-US" altLang="ko-KR" sz="1400" dirty="0"/>
              <a:t>, </a:t>
            </a:r>
            <a:r>
              <a:rPr lang="ko-KR" altLang="en-US" sz="1400" dirty="0"/>
              <a:t>룬</a:t>
            </a:r>
            <a:r>
              <a:rPr lang="en-US" altLang="ko-KR" sz="1400" dirty="0"/>
              <a:t>, </a:t>
            </a:r>
            <a:r>
              <a:rPr lang="ko-KR" altLang="en-US" sz="1400" dirty="0"/>
              <a:t>그리고 전략에 대한 맞춤형 정보를 제공하여 사용자가 자신만의 플레이 스타일을 개발하도록 </a:t>
            </a:r>
            <a:r>
              <a:rPr lang="ko-KR" altLang="en-US" sz="1400" dirty="0" err="1"/>
              <a:t>돕습니다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더 나아가</a:t>
            </a:r>
            <a:r>
              <a:rPr lang="en-US" altLang="ko-KR" sz="1400" dirty="0"/>
              <a:t>, </a:t>
            </a:r>
            <a:r>
              <a:rPr lang="ko-KR" altLang="en-US" sz="1400" dirty="0"/>
              <a:t>팀과의 협력을 증진시키는 방법을 배우고</a:t>
            </a:r>
            <a:r>
              <a:rPr lang="en-US" altLang="ko-KR" sz="1400" dirty="0"/>
              <a:t>, </a:t>
            </a:r>
            <a:r>
              <a:rPr lang="ko-KR" altLang="en-US" sz="1400" dirty="0"/>
              <a:t>게임 내에서 더 높은 성과를 거둘 수 있도록 지원합니다</a:t>
            </a:r>
            <a:r>
              <a:rPr lang="en-US" altLang="ko-KR" sz="1400" dirty="0"/>
              <a:t>. </a:t>
            </a:r>
            <a:r>
              <a:rPr lang="ko-KR" altLang="en-US" sz="1400" dirty="0"/>
              <a:t>특히 초보자들은 게임에서 승리하기 위한 기본 원칙과 전술을 이해함으로써</a:t>
            </a:r>
            <a:r>
              <a:rPr lang="en-US" altLang="ko-KR" sz="1400" dirty="0"/>
              <a:t>, </a:t>
            </a:r>
            <a:r>
              <a:rPr lang="ko-KR" altLang="en-US" sz="1400" dirty="0"/>
              <a:t>스스로 게임을 컨트롤할 수 있는 능력을 얻게 됩니다</a:t>
            </a:r>
            <a:r>
              <a:rPr lang="en-US" altLang="ko-KR" sz="1400" dirty="0"/>
              <a:t>. </a:t>
            </a:r>
            <a:r>
              <a:rPr lang="ko-KR" altLang="en-US" sz="1400" dirty="0"/>
              <a:t>모든 과정에서 사용자는 스트레스를 덜고</a:t>
            </a:r>
            <a:r>
              <a:rPr lang="en-US" altLang="ko-KR" sz="1400" dirty="0"/>
              <a:t>, </a:t>
            </a:r>
            <a:r>
              <a:rPr lang="ko-KR" altLang="en-US" sz="1400" dirty="0"/>
              <a:t>게임을 단순한 경쟁 이상의 즐거운 경험으로 받아들일 수 있습니다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결과적으로</a:t>
            </a:r>
            <a:r>
              <a:rPr lang="en-US" altLang="ko-KR" sz="1400" dirty="0"/>
              <a:t>, </a:t>
            </a:r>
            <a:r>
              <a:rPr lang="ko-KR" altLang="en-US" sz="1400" dirty="0"/>
              <a:t>초보자는 </a:t>
            </a:r>
            <a:r>
              <a:rPr lang="en-US" altLang="ko-KR" sz="1400" dirty="0" err="1"/>
              <a:t>LoL</a:t>
            </a:r>
            <a:r>
              <a:rPr lang="ko-KR" altLang="en-US" sz="1400" dirty="0"/>
              <a:t>에서 자신만의 재미를 찾고</a:t>
            </a:r>
            <a:r>
              <a:rPr lang="en-US" altLang="ko-KR" sz="1400" dirty="0"/>
              <a:t>, </a:t>
            </a:r>
            <a:r>
              <a:rPr lang="ko-KR" altLang="en-US" sz="1400" dirty="0"/>
              <a:t>더 나은 플레이어로 성장할 수 있습니다</a:t>
            </a:r>
            <a:r>
              <a:rPr lang="en-US" altLang="ko-KR" sz="1400" dirty="0"/>
              <a:t>.</a:t>
            </a:r>
            <a:endParaRPr lang="en-US" altLang="ko-KR" sz="1800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2486496B-E310-EFDB-6F94-6F2BDE290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</p:spTree>
    <p:extLst>
      <p:ext uri="{BB962C8B-B14F-4D97-AF65-F5344CB8AC3E}">
        <p14:creationId xmlns:p14="http://schemas.microsoft.com/office/powerpoint/2010/main" val="26052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67232-7A9A-DBBE-964A-5CB2DE859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FAECEB-BBAA-2D8B-5F3D-22F199647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168"/>
            <a:ext cx="11353800" cy="5037512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초보자 에게 추천하는 라인을 알려줘 </a:t>
            </a:r>
            <a:endParaRPr lang="en-US" altLang="ko-KR" sz="2800" dirty="0"/>
          </a:p>
          <a:p>
            <a:r>
              <a:rPr lang="ko-KR" altLang="en-US" dirty="0"/>
              <a:t>답변</a:t>
            </a:r>
            <a:r>
              <a:rPr lang="en-US" altLang="ko-KR" dirty="0"/>
              <a:t>: </a:t>
            </a:r>
          </a:p>
          <a:p>
            <a:pPr marL="0" indent="0">
              <a:buNone/>
            </a:pPr>
            <a:r>
              <a:rPr lang="ko-KR" altLang="en-US" sz="1800" dirty="0"/>
              <a:t>초보자에게는 </a:t>
            </a:r>
            <a:r>
              <a:rPr lang="ko-KR" altLang="en-US" sz="1800" b="1" dirty="0" err="1"/>
              <a:t>바텀</a:t>
            </a:r>
            <a:r>
              <a:rPr lang="ko-KR" altLang="en-US" sz="1800" b="1" dirty="0"/>
              <a:t> 라인에서 서포터</a:t>
            </a:r>
            <a:r>
              <a:rPr lang="ko-KR" altLang="en-US" sz="1800" dirty="0"/>
              <a:t> 포지션을 추천합니다</a:t>
            </a:r>
            <a:r>
              <a:rPr lang="en-US" altLang="ko-KR" sz="1800" dirty="0"/>
              <a:t>.</a:t>
            </a:r>
            <a:br>
              <a:rPr lang="en-US" altLang="ko-KR" sz="1800" dirty="0"/>
            </a:br>
            <a:r>
              <a:rPr lang="ko-KR" altLang="en-US" sz="1800" dirty="0"/>
              <a:t>서포터는 팀원의 생존과 시야 확보를 도우며 비교적 단순한 역할로 게임의 기본을 배우기 좋습니다</a:t>
            </a:r>
            <a:r>
              <a:rPr lang="en-US" altLang="ko-KR" sz="1800" dirty="0"/>
              <a:t>.</a:t>
            </a:r>
            <a:br>
              <a:rPr lang="en-US" altLang="ko-KR" sz="1800" dirty="0"/>
            </a:br>
            <a:r>
              <a:rPr lang="ko-KR" altLang="en-US" sz="1800" dirty="0"/>
              <a:t>탑 라인도 추천되는데</a:t>
            </a:r>
            <a:r>
              <a:rPr lang="en-US" altLang="ko-KR" sz="1800" dirty="0"/>
              <a:t>, 1</a:t>
            </a:r>
            <a:r>
              <a:rPr lang="ko-KR" altLang="en-US" sz="1800" dirty="0"/>
              <a:t>대</a:t>
            </a:r>
            <a:r>
              <a:rPr lang="en-US" altLang="ko-KR" sz="1800" dirty="0"/>
              <a:t>1 </a:t>
            </a:r>
            <a:r>
              <a:rPr lang="ko-KR" altLang="en-US" sz="1800" dirty="0"/>
              <a:t>구도가 많아 라인 관리와 챔피언 조작을 익히기에 적합합니다​​</a:t>
            </a:r>
            <a:r>
              <a:rPr lang="en-US" altLang="ko-KR" sz="1800" dirty="0"/>
              <a:t>.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D9F6A3BE-176F-C1DC-F21A-907431A7C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답변</a:t>
            </a:r>
          </a:p>
        </p:txBody>
      </p:sp>
    </p:spTree>
    <p:extLst>
      <p:ext uri="{BB962C8B-B14F-4D97-AF65-F5344CB8AC3E}">
        <p14:creationId xmlns:p14="http://schemas.microsoft.com/office/powerpoint/2010/main" val="3735574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B3A85-B496-D631-48E4-8AF386759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E4D245-EA15-5AD1-CA56-59845EAB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168"/>
            <a:ext cx="11353800" cy="5037512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초보자가 알아야 할 기본적인 전략</a:t>
            </a:r>
            <a:endParaRPr lang="en-US" altLang="ko-KR" sz="2800" dirty="0"/>
          </a:p>
          <a:p>
            <a:r>
              <a:rPr lang="ko-KR" altLang="en-US" dirty="0"/>
              <a:t>답변</a:t>
            </a:r>
            <a:r>
              <a:rPr lang="en-US" altLang="ko-KR" dirty="0"/>
              <a:t>: </a:t>
            </a:r>
          </a:p>
          <a:p>
            <a:pPr marL="0" indent="0">
              <a:buNone/>
            </a:pPr>
            <a:r>
              <a:rPr lang="ko-KR" altLang="en-US" sz="1800" dirty="0" err="1"/>
              <a:t>와드를</a:t>
            </a:r>
            <a:r>
              <a:rPr lang="ko-KR" altLang="en-US" sz="1800" dirty="0"/>
              <a:t> 설치해 시야를 확보하고</a:t>
            </a:r>
            <a:r>
              <a:rPr lang="en-US" altLang="ko-KR" sz="1800" dirty="0"/>
              <a:t>, </a:t>
            </a:r>
            <a:r>
              <a:rPr lang="ko-KR" altLang="en-US" sz="1800" dirty="0"/>
              <a:t>팀과의 소통을 통해 전략적으로 움직이세요</a:t>
            </a:r>
            <a:r>
              <a:rPr lang="en-US" altLang="ko-KR" sz="1800" dirty="0"/>
              <a:t>. </a:t>
            </a:r>
            <a:r>
              <a:rPr lang="ko-KR" altLang="en-US" sz="1800" dirty="0"/>
              <a:t>특히 주요 오브젝트인 드래곤과 내셔 남작 주변에 시야를 두는 것이 중요합니다</a:t>
            </a:r>
            <a:r>
              <a:rPr lang="ko-KR" altLang="en-US" dirty="0"/>
              <a:t>​​</a:t>
            </a:r>
            <a:r>
              <a:rPr lang="en-US" altLang="ko-KR" dirty="0"/>
              <a:t>.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E5881721-31B8-13B6-0CE8-520734360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답변</a:t>
            </a:r>
          </a:p>
        </p:txBody>
      </p:sp>
    </p:spTree>
    <p:extLst>
      <p:ext uri="{BB962C8B-B14F-4D97-AF65-F5344CB8AC3E}">
        <p14:creationId xmlns:p14="http://schemas.microsoft.com/office/powerpoint/2010/main" val="3360430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F26EF-9423-519B-509B-462C0B930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4D8477-41F4-AD6A-18D0-65E346BA8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168"/>
            <a:ext cx="11353800" cy="5037512"/>
          </a:xfrm>
        </p:spPr>
        <p:txBody>
          <a:bodyPr>
            <a:noAutofit/>
          </a:bodyPr>
          <a:lstStyle/>
          <a:p>
            <a:r>
              <a:rPr lang="ko-KR" altLang="en-US" sz="2800" dirty="0" err="1"/>
              <a:t>원딜은</a:t>
            </a:r>
            <a:r>
              <a:rPr lang="ko-KR" altLang="en-US" sz="2800" dirty="0"/>
              <a:t> 어떤 아이템을 사야 하는지 알려줘</a:t>
            </a:r>
            <a:endParaRPr lang="en-US" altLang="ko-KR" sz="2800" dirty="0"/>
          </a:p>
          <a:p>
            <a:r>
              <a:rPr lang="ko-KR" altLang="en-US" dirty="0"/>
              <a:t>답변</a:t>
            </a:r>
            <a:r>
              <a:rPr lang="en-US" altLang="ko-KR" dirty="0"/>
              <a:t>:</a:t>
            </a:r>
          </a:p>
          <a:p>
            <a:pPr marL="0" indent="0">
              <a:buNone/>
            </a:pPr>
            <a:r>
              <a:rPr lang="ko-KR" altLang="en-US" sz="1800" dirty="0"/>
              <a:t>원거리 딜러</a:t>
            </a:r>
            <a:r>
              <a:rPr lang="en-US" altLang="ko-KR" sz="1800" dirty="0"/>
              <a:t>(ADC)</a:t>
            </a:r>
            <a:r>
              <a:rPr lang="ko-KR" altLang="en-US" sz="1800" dirty="0"/>
              <a:t>는 기본적으로 **공격력</a:t>
            </a:r>
            <a:r>
              <a:rPr lang="en-US" altLang="ko-KR" sz="1800" dirty="0"/>
              <a:t>(AD)**</a:t>
            </a:r>
            <a:r>
              <a:rPr lang="ko-KR" altLang="en-US" sz="1800" dirty="0"/>
              <a:t>과 </a:t>
            </a:r>
            <a:r>
              <a:rPr lang="ko-KR" altLang="en-US" sz="1800" b="1" dirty="0"/>
              <a:t>치명타 확률</a:t>
            </a:r>
            <a:r>
              <a:rPr lang="ko-KR" altLang="en-US" sz="1800" dirty="0"/>
              <a:t>을 올려주는 아이템을 구매해야 합니다</a:t>
            </a:r>
            <a:r>
              <a:rPr lang="en-US" altLang="ko-KR" sz="1800" dirty="0"/>
              <a:t>.</a:t>
            </a:r>
            <a:br>
              <a:rPr lang="en-US" altLang="ko-KR" sz="1800" dirty="0"/>
            </a:br>
            <a:r>
              <a:rPr lang="ko-KR" altLang="en-US" sz="1800" dirty="0"/>
              <a:t>주로 </a:t>
            </a:r>
            <a:r>
              <a:rPr lang="ko-KR" altLang="en-US" sz="1800" b="1" dirty="0"/>
              <a:t>무한의 대검</a:t>
            </a:r>
            <a:r>
              <a:rPr lang="en-US" altLang="ko-KR" sz="1800" dirty="0"/>
              <a:t>(</a:t>
            </a:r>
            <a:r>
              <a:rPr lang="ko-KR" altLang="en-US" sz="1800" dirty="0"/>
              <a:t>공격력과 치명타 피해 강화</a:t>
            </a:r>
            <a:r>
              <a:rPr lang="en-US" altLang="ko-KR" sz="1800" dirty="0"/>
              <a:t>)</a:t>
            </a:r>
            <a:r>
              <a:rPr lang="ko-KR" altLang="en-US" sz="1800" dirty="0"/>
              <a:t>이나 </a:t>
            </a:r>
            <a:r>
              <a:rPr lang="ko-KR" altLang="en-US" sz="1800" b="1" dirty="0" err="1"/>
              <a:t>질리언의</a:t>
            </a:r>
            <a:r>
              <a:rPr lang="ko-KR" altLang="en-US" sz="1800" b="1" dirty="0"/>
              <a:t> 분노</a:t>
            </a:r>
            <a:r>
              <a:rPr lang="en-US" altLang="ko-KR" sz="1800" dirty="0"/>
              <a:t>(</a:t>
            </a:r>
            <a:r>
              <a:rPr lang="ko-KR" altLang="en-US" sz="1800" dirty="0" err="1"/>
              <a:t>공속과</a:t>
            </a:r>
            <a:r>
              <a:rPr lang="ko-KR" altLang="en-US" sz="1800" dirty="0"/>
              <a:t> 치명타 확률 상승</a:t>
            </a:r>
            <a:r>
              <a:rPr lang="en-US" altLang="ko-KR" sz="1800" dirty="0"/>
              <a:t>)</a:t>
            </a:r>
            <a:r>
              <a:rPr lang="ko-KR" altLang="en-US" sz="1800" dirty="0"/>
              <a:t>를 초반에 선택합니다</a:t>
            </a:r>
            <a:r>
              <a:rPr lang="en-US" altLang="ko-KR" sz="1800" dirty="0"/>
              <a:t>.</a:t>
            </a:r>
            <a:br>
              <a:rPr lang="en-US" altLang="ko-KR" sz="1800" dirty="0"/>
            </a:br>
            <a:r>
              <a:rPr lang="ko-KR" altLang="en-US" sz="1800" dirty="0"/>
              <a:t>상황에 따라 </a:t>
            </a:r>
            <a:r>
              <a:rPr lang="ko-KR" altLang="en-US" sz="1800" b="1" dirty="0" err="1"/>
              <a:t>도미닉</a:t>
            </a:r>
            <a:r>
              <a:rPr lang="ko-KR" altLang="en-US" sz="1800" b="1" dirty="0"/>
              <a:t> 경의 인사</a:t>
            </a:r>
            <a:r>
              <a:rPr lang="en-US" altLang="ko-KR" sz="1800" dirty="0"/>
              <a:t>(</a:t>
            </a:r>
            <a:r>
              <a:rPr lang="ko-KR" altLang="en-US" sz="1800" dirty="0"/>
              <a:t>방어력 관통</a:t>
            </a:r>
            <a:r>
              <a:rPr lang="en-US" altLang="ko-KR" sz="1800" dirty="0"/>
              <a:t>)</a:t>
            </a:r>
            <a:r>
              <a:rPr lang="ko-KR" altLang="en-US" sz="1800" dirty="0"/>
              <a:t>나 </a:t>
            </a:r>
            <a:r>
              <a:rPr lang="ko-KR" altLang="en-US" sz="1800" b="1" dirty="0"/>
              <a:t>핏빛 칼날</a:t>
            </a:r>
            <a:r>
              <a:rPr lang="en-US" altLang="ko-KR" sz="1800" dirty="0"/>
              <a:t>(</a:t>
            </a:r>
            <a:r>
              <a:rPr lang="ko-KR" altLang="en-US" sz="1800" dirty="0"/>
              <a:t>생명력 흡수</a:t>
            </a:r>
            <a:r>
              <a:rPr lang="en-US" altLang="ko-KR" sz="1800" dirty="0"/>
              <a:t>) </a:t>
            </a:r>
            <a:r>
              <a:rPr lang="ko-KR" altLang="en-US" sz="1800" dirty="0"/>
              <a:t>같은 생존 아이템을 추가합니다</a:t>
            </a:r>
            <a:r>
              <a:rPr lang="en-US" altLang="ko-KR" sz="1800" dirty="0"/>
              <a:t>.</a:t>
            </a:r>
            <a:br>
              <a:rPr lang="en-US" altLang="ko-KR" sz="1800" dirty="0"/>
            </a:br>
            <a:r>
              <a:rPr lang="ko-KR" altLang="en-US" sz="1800" dirty="0"/>
              <a:t>팀원의 조합이나 상대방 탱커 유무에 따라 아이템 선택을 유동적으로 바꾸는 것도 중요합니다​​</a:t>
            </a:r>
            <a:r>
              <a:rPr lang="en-US" altLang="ko-KR" sz="1800" dirty="0"/>
              <a:t>.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CEFE8339-E05C-5895-793D-6AAA892AD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예상 답변</a:t>
            </a:r>
          </a:p>
        </p:txBody>
      </p:sp>
    </p:spTree>
    <p:extLst>
      <p:ext uri="{BB962C8B-B14F-4D97-AF65-F5344CB8AC3E}">
        <p14:creationId xmlns:p14="http://schemas.microsoft.com/office/powerpoint/2010/main" val="2674392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CE70E29-4292-4E43-877D-EDE66A803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스크랩 과정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19100" y="1512459"/>
            <a:ext cx="11353800" cy="5037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/>
              <a:t>Lilys.AI</a:t>
            </a:r>
            <a:r>
              <a:rPr lang="ko-KR" altLang="en-US" sz="2000" dirty="0"/>
              <a:t>를 통해 롤 가이드 영상을 텍스트 화 해서 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데이터로 활용하였고 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초보자 공략영상을 </a:t>
            </a:r>
            <a:r>
              <a:rPr lang="en-US" altLang="ko-KR" sz="2000" dirty="0"/>
              <a:t>5</a:t>
            </a:r>
            <a:r>
              <a:rPr lang="ko-KR" altLang="en-US" sz="2000" dirty="0"/>
              <a:t>개정도 사용해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만들었습니다</a:t>
            </a:r>
            <a:r>
              <a:rPr lang="en-US" altLang="ko-KR" sz="2000" dirty="0"/>
              <a:t>.</a:t>
            </a:r>
          </a:p>
        </p:txBody>
      </p:sp>
      <p:sp>
        <p:nvSpPr>
          <p:cNvPr id="5" name="내용 개체 틀 1"/>
          <p:cNvSpPr txBox="1">
            <a:spLocks/>
          </p:cNvSpPr>
          <p:nvPr/>
        </p:nvSpPr>
        <p:spPr>
          <a:xfrm>
            <a:off x="3692833" y="1410392"/>
            <a:ext cx="8040914" cy="54476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60000" indent="-360000" algn="l" defTabSz="914400" rtl="0" eaLnBrk="1" latinLnBrk="1" hangingPunct="1">
              <a:lnSpc>
                <a:spcPts val="3000"/>
              </a:lnSpc>
              <a:spcBef>
                <a:spcPts val="1500"/>
              </a:spcBef>
              <a:buFont typeface="Wingdings" panose="05000000000000000000" pitchFamily="2" charset="2"/>
              <a:buChar char="l"/>
              <a:defRPr sz="2400" b="1" kern="1200">
                <a:solidFill>
                  <a:srgbClr val="00206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1pPr>
            <a:lvl2pPr marL="648000" indent="-228600" algn="l" defTabSz="914400" rtl="0" eaLnBrk="1" latinLnBrk="1" hangingPunct="1">
              <a:lnSpc>
                <a:spcPts val="25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2pPr>
            <a:lvl3pPr marL="936000" indent="-228600" algn="l" defTabSz="914400" rtl="0" eaLnBrk="1" latinLnBrk="1" hangingPunct="1">
              <a:lnSpc>
                <a:spcPts val="225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3pPr>
            <a:lvl4pPr marL="1224000" indent="-228600" algn="l" defTabSz="914400" rtl="0" eaLnBrk="1" latinLnBrk="1" hangingPunct="1">
              <a:lnSpc>
                <a:spcPts val="2000"/>
              </a:lnSpc>
              <a:spcBef>
                <a:spcPts val="800"/>
              </a:spcBef>
              <a:buFont typeface="맑은 고딕" panose="020B0503020000020004" pitchFamily="50" charset="-127"/>
              <a:buChar char="-"/>
              <a:defRPr sz="1600" kern="1200">
                <a:solidFill>
                  <a:schemeClr val="tx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3708" y="2026274"/>
            <a:ext cx="7151078" cy="369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72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tx1"/>
          </a:solidFill>
        </a:ln>
      </a:spPr>
      <a:bodyPr rtlCol="0" anchor="ctr"/>
      <a:lstStyle>
        <a:defPPr algn="ctr">
          <a:defRPr sz="1600" b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>
              <a:lumMod val="95000"/>
              <a:lumOff val="5000"/>
            </a:schemeClr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14585</TotalTime>
  <Words>892</Words>
  <Application>Microsoft Office PowerPoint</Application>
  <PresentationFormat>와이드스크린</PresentationFormat>
  <Paragraphs>69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KoPub돋움체 Bold</vt:lpstr>
      <vt:lpstr>Arial</vt:lpstr>
      <vt:lpstr>Wingdings</vt:lpstr>
      <vt:lpstr>맑은 고딕</vt:lpstr>
      <vt:lpstr>Office 테마</vt:lpstr>
      <vt:lpstr>초보자도 롤 할수 있다 간단하게 활용가능한 롤 GPT</vt:lpstr>
      <vt:lpstr>팀원 별 역할 </vt:lpstr>
      <vt:lpstr>프로젝트 개요</vt:lpstr>
      <vt:lpstr>프로젝트 개요</vt:lpstr>
      <vt:lpstr>프로젝트 개요</vt:lpstr>
      <vt:lpstr>예상 답변</vt:lpstr>
      <vt:lpstr>예상 답변</vt:lpstr>
      <vt:lpstr>예상 답변</vt:lpstr>
      <vt:lpstr>데이터 스크랩 과정</vt:lpstr>
      <vt:lpstr>데이터 스크랩 과정</vt:lpstr>
      <vt:lpstr>데이터 스크랩 과정</vt:lpstr>
      <vt:lpstr>입력과 출력 샘플 1</vt:lpstr>
      <vt:lpstr>입력과 출력 샘플 2</vt:lpstr>
      <vt:lpstr>입력과 출력 샘플 3</vt:lpstr>
      <vt:lpstr>기존 GPT와 GPTs 비교</vt:lpstr>
      <vt:lpstr>기존 GPT와 GPTs 비교</vt:lpstr>
      <vt:lpstr>기존 GPT와 GPTs 비교</vt:lpstr>
      <vt:lpstr>기존 GPT와 GPTs 비교</vt:lpstr>
      <vt:lpstr>이번 프로젝트로 느낀점 과 개선사항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데이터 마이닝</dc:title>
  <dc:creator>spri</dc:creator>
  <cp:lastModifiedBy>miles fox</cp:lastModifiedBy>
  <cp:revision>501</cp:revision>
  <dcterms:created xsi:type="dcterms:W3CDTF">2022-02-10T02:10:36Z</dcterms:created>
  <dcterms:modified xsi:type="dcterms:W3CDTF">2024-12-18T05:30:30Z</dcterms:modified>
</cp:coreProperties>
</file>

<file path=docProps/thumbnail.jpeg>
</file>